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Hatton" pitchFamily="2" charset="77"/>
      <p:regular r:id="rId24"/>
    </p:embeddedFont>
    <p:embeddedFont>
      <p:font typeface="Open Sans" panose="020B0606030504020204" pitchFamily="34" charset="0"/>
      <p:regular r:id="rId25"/>
      <p:bold r:id="rId26"/>
      <p:italic r:id="rId27"/>
      <p:boldItalic r:id="rId28"/>
    </p:embeddedFont>
    <p:embeddedFont>
      <p:font typeface="Open Sans Bold" panose="020B0806030504020204" pitchFamily="3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18" autoAdjust="0"/>
  </p:normalViewPr>
  <p:slideViewPr>
    <p:cSldViewPr>
      <p:cViewPr varScale="1">
        <p:scale>
          <a:sx n="66" d="100"/>
          <a:sy n="66" d="100"/>
        </p:scale>
        <p:origin x="98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image" Target="../media/image25.jpeg"/><Relationship Id="rId16"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sp>
        <p:nvSpPr>
          <p:cNvPr id="2" name="TextBox 2"/>
          <p:cNvSpPr txBox="1"/>
          <p:nvPr/>
        </p:nvSpPr>
        <p:spPr>
          <a:xfrm>
            <a:off x="1028700" y="3893430"/>
            <a:ext cx="9797464" cy="3168939"/>
          </a:xfrm>
          <a:prstGeom prst="rect">
            <a:avLst/>
          </a:prstGeom>
        </p:spPr>
        <p:txBody>
          <a:bodyPr lIns="0" tIns="0" rIns="0" bIns="0" rtlCol="0" anchor="t">
            <a:spAutoFit/>
          </a:bodyPr>
          <a:lstStyle/>
          <a:p>
            <a:pPr>
              <a:lnSpc>
                <a:spcPts val="8102"/>
              </a:lnSpc>
            </a:pPr>
            <a:r>
              <a:rPr lang="en-US" sz="7045">
                <a:solidFill>
                  <a:srgbClr val="FFFFFF"/>
                </a:solidFill>
                <a:latin typeface="Hatton"/>
              </a:rPr>
              <a:t>An analysis on food production and the environmental impact</a:t>
            </a:r>
          </a:p>
        </p:txBody>
      </p:sp>
      <p:sp>
        <p:nvSpPr>
          <p:cNvPr id="3" name="TextBox 3"/>
          <p:cNvSpPr txBox="1"/>
          <p:nvPr/>
        </p:nvSpPr>
        <p:spPr>
          <a:xfrm>
            <a:off x="1028700" y="3124987"/>
            <a:ext cx="4793781" cy="511707"/>
          </a:xfrm>
          <a:prstGeom prst="rect">
            <a:avLst/>
          </a:prstGeom>
        </p:spPr>
        <p:txBody>
          <a:bodyPr lIns="0" tIns="0" rIns="0" bIns="0" rtlCol="0" anchor="t">
            <a:spAutoFit/>
          </a:bodyPr>
          <a:lstStyle/>
          <a:p>
            <a:pPr>
              <a:lnSpc>
                <a:spcPts val="3723"/>
              </a:lnSpc>
            </a:pPr>
            <a:r>
              <a:rPr lang="en-US" sz="3238">
                <a:solidFill>
                  <a:srgbClr val="FFFFFF"/>
                </a:solidFill>
                <a:latin typeface="Hatton"/>
              </a:rPr>
              <a:t>Capstone Project</a:t>
            </a:r>
          </a:p>
        </p:txBody>
      </p:sp>
      <p:sp>
        <p:nvSpPr>
          <p:cNvPr id="4" name="TextBox 4"/>
          <p:cNvSpPr txBox="1"/>
          <p:nvPr/>
        </p:nvSpPr>
        <p:spPr>
          <a:xfrm>
            <a:off x="1028700" y="763322"/>
            <a:ext cx="4793781" cy="506337"/>
          </a:xfrm>
          <a:prstGeom prst="rect">
            <a:avLst/>
          </a:prstGeom>
        </p:spPr>
        <p:txBody>
          <a:bodyPr lIns="0" tIns="0" rIns="0" bIns="0" rtlCol="0" anchor="t">
            <a:spAutoFit/>
          </a:bodyPr>
          <a:lstStyle/>
          <a:p>
            <a:pPr>
              <a:lnSpc>
                <a:spcPts val="3723"/>
              </a:lnSpc>
            </a:pPr>
            <a:r>
              <a:rPr lang="en-US" sz="3238">
                <a:solidFill>
                  <a:srgbClr val="FFFFFF">
                    <a:alpha val="49804"/>
                  </a:srgbClr>
                </a:solidFill>
                <a:latin typeface="Hatton"/>
              </a:rPr>
              <a:t>Data Science &amp; AI</a:t>
            </a:r>
          </a:p>
        </p:txBody>
      </p:sp>
      <p:sp>
        <p:nvSpPr>
          <p:cNvPr id="5" name="TextBox 5"/>
          <p:cNvSpPr txBox="1"/>
          <p:nvPr/>
        </p:nvSpPr>
        <p:spPr>
          <a:xfrm>
            <a:off x="1028700" y="8996868"/>
            <a:ext cx="4793781" cy="506337"/>
          </a:xfrm>
          <a:prstGeom prst="rect">
            <a:avLst/>
          </a:prstGeom>
        </p:spPr>
        <p:txBody>
          <a:bodyPr lIns="0" tIns="0" rIns="0" bIns="0" rtlCol="0" anchor="t">
            <a:spAutoFit/>
          </a:bodyPr>
          <a:lstStyle/>
          <a:p>
            <a:pPr>
              <a:lnSpc>
                <a:spcPts val="3723"/>
              </a:lnSpc>
            </a:pPr>
            <a:r>
              <a:rPr lang="en-US" sz="3238">
                <a:solidFill>
                  <a:srgbClr val="FFFFFF">
                    <a:alpha val="50980"/>
                  </a:srgbClr>
                </a:solidFill>
                <a:latin typeface="Hatton"/>
              </a:rPr>
              <a:t>Vagner Bauer</a:t>
            </a:r>
          </a:p>
        </p:txBody>
      </p:sp>
      <p:grpSp>
        <p:nvGrpSpPr>
          <p:cNvPr id="6" name="Group 6"/>
          <p:cNvGrpSpPr>
            <a:grpSpLocks noChangeAspect="1"/>
          </p:cNvGrpSpPr>
          <p:nvPr/>
        </p:nvGrpSpPr>
        <p:grpSpPr>
          <a:xfrm>
            <a:off x="11469966" y="-199186"/>
            <a:ext cx="9980819" cy="10685373"/>
            <a:chOff x="0" y="0"/>
            <a:chExt cx="5933440" cy="6352286"/>
          </a:xfrm>
        </p:grpSpPr>
        <p:sp>
          <p:nvSpPr>
            <p:cNvPr id="7" name="Freeform 7"/>
            <p:cNvSpPr/>
            <p:nvPr/>
          </p:nvSpPr>
          <p:spPr>
            <a:xfrm>
              <a:off x="-130429" y="-589915"/>
              <a:ext cx="6274054" cy="7025767"/>
            </a:xfrm>
            <a:custGeom>
              <a:avLst/>
              <a:gdLst/>
              <a:ahLst/>
              <a:cxnLst/>
              <a:rect l="l" t="t" r="r" b="b"/>
              <a:pathLst>
                <a:path w="6274054" h="7025767">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68932" t="-7154" b="-11191"/>
              </a:stretch>
            </a:blip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528529">
            <a:off x="5059244" y="6762174"/>
            <a:ext cx="4995836" cy="63311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0" y="3145021"/>
            <a:ext cx="15849600" cy="4046421"/>
          </a:xfrm>
          <a:prstGeom prst="rect">
            <a:avLst/>
          </a:prstGeom>
        </p:spPr>
      </p:pic>
      <p:grpSp>
        <p:nvGrpSpPr>
          <p:cNvPr id="2" name="Group 2"/>
          <p:cNvGrpSpPr>
            <a:grpSpLocks noChangeAspect="1"/>
          </p:cNvGrpSpPr>
          <p:nvPr/>
        </p:nvGrpSpPr>
        <p:grpSpPr>
          <a:xfrm rot="-2949962">
            <a:off x="12628700" y="-4733796"/>
            <a:ext cx="9590035" cy="9189937"/>
            <a:chOff x="0" y="0"/>
            <a:chExt cx="6334760" cy="6070473"/>
          </a:xfrm>
        </p:grpSpPr>
        <p:sp>
          <p:nvSpPr>
            <p:cNvPr id="3" name="Freeform 3"/>
            <p:cNvSpPr/>
            <p:nvPr/>
          </p:nvSpPr>
          <p:spPr>
            <a:xfrm>
              <a:off x="-81534" y="-15367"/>
              <a:ext cx="6419342" cy="6097397"/>
            </a:xfrm>
            <a:custGeom>
              <a:avLst/>
              <a:gdLst/>
              <a:ahLst/>
              <a:cxnLst/>
              <a:rect l="l" t="t" r="r" b="b"/>
              <a:pathLst>
                <a:path w="6419342" h="6097397">
                  <a:moveTo>
                    <a:pt x="6416294" y="6069076"/>
                  </a:moveTo>
                  <a:cubicBezTo>
                    <a:pt x="6148324" y="6097397"/>
                    <a:pt x="5911723" y="6084316"/>
                    <a:pt x="5641340" y="6070346"/>
                  </a:cubicBezTo>
                  <a:cubicBezTo>
                    <a:pt x="4147947" y="6093968"/>
                    <a:pt x="2247011" y="6076442"/>
                    <a:pt x="664845" y="6074029"/>
                  </a:cubicBezTo>
                  <a:cubicBezTo>
                    <a:pt x="603504" y="6095620"/>
                    <a:pt x="627380" y="6024499"/>
                    <a:pt x="607695" y="5996559"/>
                  </a:cubicBezTo>
                  <a:cubicBezTo>
                    <a:pt x="553974" y="5947410"/>
                    <a:pt x="508254" y="5901309"/>
                    <a:pt x="485267" y="5839079"/>
                  </a:cubicBezTo>
                  <a:cubicBezTo>
                    <a:pt x="528955" y="5542915"/>
                    <a:pt x="592582" y="5645531"/>
                    <a:pt x="517398" y="5450840"/>
                  </a:cubicBezTo>
                  <a:cubicBezTo>
                    <a:pt x="568198" y="5359908"/>
                    <a:pt x="531114" y="5239004"/>
                    <a:pt x="477012" y="5195189"/>
                  </a:cubicBezTo>
                  <a:cubicBezTo>
                    <a:pt x="425069" y="5033772"/>
                    <a:pt x="465709" y="5138420"/>
                    <a:pt x="406654" y="5050028"/>
                  </a:cubicBezTo>
                  <a:cubicBezTo>
                    <a:pt x="328803" y="5023231"/>
                    <a:pt x="417068" y="4987798"/>
                    <a:pt x="381381" y="4967859"/>
                  </a:cubicBezTo>
                  <a:cubicBezTo>
                    <a:pt x="304673" y="4821682"/>
                    <a:pt x="247015" y="4761230"/>
                    <a:pt x="165481" y="4662043"/>
                  </a:cubicBezTo>
                  <a:cubicBezTo>
                    <a:pt x="113284" y="4629785"/>
                    <a:pt x="171831" y="4588510"/>
                    <a:pt x="146304" y="4566159"/>
                  </a:cubicBezTo>
                  <a:cubicBezTo>
                    <a:pt x="0" y="4473449"/>
                    <a:pt x="151130" y="4495928"/>
                    <a:pt x="124587" y="4430777"/>
                  </a:cubicBezTo>
                  <a:cubicBezTo>
                    <a:pt x="75057" y="4336035"/>
                    <a:pt x="143510" y="4247008"/>
                    <a:pt x="181229" y="4188461"/>
                  </a:cubicBezTo>
                  <a:cubicBezTo>
                    <a:pt x="287655" y="4070351"/>
                    <a:pt x="377952" y="3877184"/>
                    <a:pt x="353441" y="3840989"/>
                  </a:cubicBezTo>
                  <a:cubicBezTo>
                    <a:pt x="356489" y="3775456"/>
                    <a:pt x="444246" y="3738373"/>
                    <a:pt x="416433" y="3670300"/>
                  </a:cubicBezTo>
                  <a:cubicBezTo>
                    <a:pt x="440817" y="3625850"/>
                    <a:pt x="489839" y="3551429"/>
                    <a:pt x="543814" y="3502153"/>
                  </a:cubicBezTo>
                  <a:cubicBezTo>
                    <a:pt x="550926" y="3320289"/>
                    <a:pt x="585851" y="3252979"/>
                    <a:pt x="608838" y="3158745"/>
                  </a:cubicBezTo>
                  <a:cubicBezTo>
                    <a:pt x="658495" y="3074798"/>
                    <a:pt x="674497" y="2991612"/>
                    <a:pt x="723392" y="2921128"/>
                  </a:cubicBezTo>
                  <a:cubicBezTo>
                    <a:pt x="674116" y="2844928"/>
                    <a:pt x="740918" y="2833752"/>
                    <a:pt x="718820" y="2801240"/>
                  </a:cubicBezTo>
                  <a:cubicBezTo>
                    <a:pt x="815848" y="2672843"/>
                    <a:pt x="786130" y="2438528"/>
                    <a:pt x="764667" y="2299844"/>
                  </a:cubicBezTo>
                  <a:cubicBezTo>
                    <a:pt x="732028" y="2202054"/>
                    <a:pt x="705866" y="2152651"/>
                    <a:pt x="634111" y="2110741"/>
                  </a:cubicBezTo>
                  <a:cubicBezTo>
                    <a:pt x="649732" y="2057401"/>
                    <a:pt x="597154" y="2011300"/>
                    <a:pt x="581025" y="2017523"/>
                  </a:cubicBezTo>
                  <a:cubicBezTo>
                    <a:pt x="590423" y="1912494"/>
                    <a:pt x="540766" y="1883157"/>
                    <a:pt x="528701" y="1841882"/>
                  </a:cubicBezTo>
                  <a:cubicBezTo>
                    <a:pt x="469265" y="1788669"/>
                    <a:pt x="606679" y="1780922"/>
                    <a:pt x="532130" y="1711834"/>
                  </a:cubicBezTo>
                  <a:cubicBezTo>
                    <a:pt x="553466" y="1610107"/>
                    <a:pt x="556133" y="1557910"/>
                    <a:pt x="535813" y="1513079"/>
                  </a:cubicBezTo>
                  <a:cubicBezTo>
                    <a:pt x="520319" y="1475868"/>
                    <a:pt x="599948" y="1400811"/>
                    <a:pt x="571500" y="1407034"/>
                  </a:cubicBezTo>
                  <a:cubicBezTo>
                    <a:pt x="572770" y="1350646"/>
                    <a:pt x="535686" y="1326770"/>
                    <a:pt x="514858" y="1309879"/>
                  </a:cubicBezTo>
                  <a:cubicBezTo>
                    <a:pt x="524383" y="1286638"/>
                    <a:pt x="584200" y="1243331"/>
                    <a:pt x="590931" y="1230250"/>
                  </a:cubicBezTo>
                  <a:cubicBezTo>
                    <a:pt x="598170" y="1172465"/>
                    <a:pt x="524383" y="1159638"/>
                    <a:pt x="579374" y="1100329"/>
                  </a:cubicBezTo>
                  <a:cubicBezTo>
                    <a:pt x="541274" y="1030098"/>
                    <a:pt x="511175" y="1020700"/>
                    <a:pt x="524002" y="969646"/>
                  </a:cubicBezTo>
                  <a:cubicBezTo>
                    <a:pt x="416687" y="569088"/>
                    <a:pt x="523367" y="697993"/>
                    <a:pt x="565404" y="482982"/>
                  </a:cubicBezTo>
                  <a:cubicBezTo>
                    <a:pt x="622173" y="322581"/>
                    <a:pt x="547878" y="357379"/>
                    <a:pt x="532384" y="246889"/>
                  </a:cubicBezTo>
                  <a:cubicBezTo>
                    <a:pt x="553847" y="33401"/>
                    <a:pt x="456946" y="66675"/>
                    <a:pt x="585724" y="15367"/>
                  </a:cubicBezTo>
                  <a:cubicBezTo>
                    <a:pt x="2395220" y="33909"/>
                    <a:pt x="4303522" y="28194"/>
                    <a:pt x="6029960" y="17907"/>
                  </a:cubicBezTo>
                  <a:cubicBezTo>
                    <a:pt x="6192774" y="46482"/>
                    <a:pt x="6395974" y="0"/>
                    <a:pt x="6407531" y="36449"/>
                  </a:cubicBezTo>
                  <a:cubicBezTo>
                    <a:pt x="6414389" y="215011"/>
                    <a:pt x="6407023" y="413004"/>
                    <a:pt x="6406896" y="626110"/>
                  </a:cubicBezTo>
                  <a:cubicBezTo>
                    <a:pt x="6405626" y="1658239"/>
                    <a:pt x="6416421" y="2760345"/>
                    <a:pt x="6407785" y="3752723"/>
                  </a:cubicBezTo>
                  <a:cubicBezTo>
                    <a:pt x="6419342" y="4584446"/>
                    <a:pt x="6397371" y="5281041"/>
                    <a:pt x="6416294" y="6069076"/>
                  </a:cubicBezTo>
                  <a:close/>
                </a:path>
              </a:pathLst>
            </a:custGeom>
            <a:blipFill>
              <a:blip r:embed="rId3"/>
              <a:stretch>
                <a:fillRect l="-43563"/>
              </a:stretch>
            </a:blipFill>
          </p:spPr>
        </p:sp>
      </p:grpSp>
      <p:sp>
        <p:nvSpPr>
          <p:cNvPr id="5" name="TextBox 5"/>
          <p:cNvSpPr txBox="1"/>
          <p:nvPr/>
        </p:nvSpPr>
        <p:spPr>
          <a:xfrm>
            <a:off x="1028700" y="1009650"/>
            <a:ext cx="4765500" cy="1209778"/>
          </a:xfrm>
          <a:prstGeom prst="rect">
            <a:avLst/>
          </a:prstGeom>
        </p:spPr>
        <p:txBody>
          <a:bodyPr lIns="0" tIns="0" rIns="0" bIns="0" rtlCol="0" anchor="t">
            <a:spAutoFit/>
          </a:bodyPr>
          <a:lstStyle/>
          <a:p>
            <a:pPr>
              <a:lnSpc>
                <a:spcPts val="4627"/>
              </a:lnSpc>
            </a:pPr>
            <a:r>
              <a:rPr lang="en-US" sz="4024">
                <a:solidFill>
                  <a:srgbClr val="1A401F"/>
                </a:solidFill>
                <a:latin typeface="Hatton"/>
              </a:rPr>
              <a:t>04/</a:t>
            </a:r>
          </a:p>
          <a:p>
            <a:pPr>
              <a:lnSpc>
                <a:spcPts val="4627"/>
              </a:lnSpc>
            </a:pPr>
            <a:r>
              <a:rPr lang="en-US" sz="4024">
                <a:solidFill>
                  <a:srgbClr val="1A401F"/>
                </a:solidFill>
                <a:latin typeface="Hatton"/>
              </a:rPr>
              <a:t>EDA</a:t>
            </a:r>
          </a:p>
        </p:txBody>
      </p:sp>
      <p:sp>
        <p:nvSpPr>
          <p:cNvPr id="6" name="TextBox 6"/>
          <p:cNvSpPr txBox="1"/>
          <p:nvPr/>
        </p:nvSpPr>
        <p:spPr>
          <a:xfrm>
            <a:off x="2043868" y="7524052"/>
            <a:ext cx="11946024" cy="1874592"/>
          </a:xfrm>
          <a:prstGeom prst="rect">
            <a:avLst/>
          </a:prstGeom>
        </p:spPr>
        <p:txBody>
          <a:bodyPr lIns="0" tIns="0" rIns="0" bIns="0" rtlCol="0" anchor="t">
            <a:spAutoFit/>
          </a:bodyPr>
          <a:lstStyle/>
          <a:p>
            <a:pPr marL="394283" lvl="1" indent="-197142">
              <a:lnSpc>
                <a:spcPts val="2556"/>
              </a:lnSpc>
              <a:buFont typeface="Arial"/>
              <a:buChar char="•"/>
            </a:pPr>
            <a:r>
              <a:rPr lang="en-US" sz="1826">
                <a:solidFill>
                  <a:srgbClr val="1A401F"/>
                </a:solidFill>
                <a:latin typeface="Open Sans"/>
              </a:rPr>
              <a:t>Out of the top 30 food products manufactured in ANZ in 2020, New Zealand only has 6 on the list.</a:t>
            </a:r>
          </a:p>
          <a:p>
            <a:pPr>
              <a:lnSpc>
                <a:spcPts val="2556"/>
              </a:lnSpc>
            </a:pPr>
            <a:endParaRPr lang="en-US" sz="1826">
              <a:solidFill>
                <a:srgbClr val="1A401F"/>
              </a:solidFill>
              <a:latin typeface="Open Sans"/>
            </a:endParaRPr>
          </a:p>
          <a:p>
            <a:pPr>
              <a:lnSpc>
                <a:spcPts val="2556"/>
              </a:lnSpc>
            </a:pPr>
            <a:endParaRPr lang="en-US" sz="1826">
              <a:solidFill>
                <a:srgbClr val="1A401F"/>
              </a:solidFill>
              <a:latin typeface="Open Sans"/>
            </a:endParaRPr>
          </a:p>
          <a:p>
            <a:pPr>
              <a:lnSpc>
                <a:spcPts val="2556"/>
              </a:lnSpc>
            </a:pPr>
            <a:endParaRPr lang="en-US" sz="1826">
              <a:solidFill>
                <a:srgbClr val="1A401F"/>
              </a:solidFill>
              <a:latin typeface="Open Sans"/>
            </a:endParaRPr>
          </a:p>
          <a:p>
            <a:pPr>
              <a:lnSpc>
                <a:spcPts val="2556"/>
              </a:lnSpc>
            </a:pPr>
            <a:endParaRPr lang="en-US" sz="1826">
              <a:solidFill>
                <a:srgbClr val="1A401F"/>
              </a:solidFill>
              <a:latin typeface="Open Sans"/>
            </a:endParaRPr>
          </a:p>
          <a:p>
            <a:pPr>
              <a:lnSpc>
                <a:spcPts val="2556"/>
              </a:lnSpc>
            </a:pPr>
            <a:endParaRPr lang="en-US" sz="1826">
              <a:solidFill>
                <a:srgbClr val="1A401F"/>
              </a:solidFill>
              <a:latin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l="1572" r="1572"/>
          <a:stretch>
            <a:fillRect/>
          </a:stretch>
        </p:blipFill>
        <p:spPr>
          <a:xfrm>
            <a:off x="5003417" y="0"/>
            <a:ext cx="13284583" cy="10287000"/>
          </a:xfrm>
          <a:prstGeom prst="rect">
            <a:avLst/>
          </a:prstGeom>
        </p:spPr>
      </p:pic>
      <p:sp>
        <p:nvSpPr>
          <p:cNvPr id="5" name="TextBox 5"/>
          <p:cNvSpPr txBox="1"/>
          <p:nvPr/>
        </p:nvSpPr>
        <p:spPr>
          <a:xfrm>
            <a:off x="1028700" y="1009650"/>
            <a:ext cx="4765500" cy="1209778"/>
          </a:xfrm>
          <a:prstGeom prst="rect">
            <a:avLst/>
          </a:prstGeom>
        </p:spPr>
        <p:txBody>
          <a:bodyPr lIns="0" tIns="0" rIns="0" bIns="0" rtlCol="0" anchor="t">
            <a:spAutoFit/>
          </a:bodyPr>
          <a:lstStyle/>
          <a:p>
            <a:pPr>
              <a:lnSpc>
                <a:spcPts val="4627"/>
              </a:lnSpc>
            </a:pPr>
            <a:r>
              <a:rPr lang="en-US" sz="4024">
                <a:solidFill>
                  <a:srgbClr val="1A401F"/>
                </a:solidFill>
                <a:latin typeface="Hatton"/>
              </a:rPr>
              <a:t>04/</a:t>
            </a:r>
          </a:p>
          <a:p>
            <a:pPr>
              <a:lnSpc>
                <a:spcPts val="4627"/>
              </a:lnSpc>
            </a:pPr>
            <a:r>
              <a:rPr lang="en-US" sz="4024">
                <a:solidFill>
                  <a:srgbClr val="1A401F"/>
                </a:solidFill>
                <a:latin typeface="Hatton"/>
              </a:rPr>
              <a:t>EDA</a:t>
            </a:r>
          </a:p>
        </p:txBody>
      </p:sp>
      <p:sp>
        <p:nvSpPr>
          <p:cNvPr id="6" name="TextBox 6"/>
          <p:cNvSpPr txBox="1"/>
          <p:nvPr/>
        </p:nvSpPr>
        <p:spPr>
          <a:xfrm>
            <a:off x="584001" y="2634576"/>
            <a:ext cx="4003954" cy="7020106"/>
          </a:xfrm>
          <a:prstGeom prst="rect">
            <a:avLst/>
          </a:prstGeom>
        </p:spPr>
        <p:txBody>
          <a:bodyPr lIns="0" tIns="0" rIns="0" bIns="0" rtlCol="0" anchor="t">
            <a:spAutoFit/>
          </a:bodyPr>
          <a:lstStyle/>
          <a:p>
            <a:pPr marL="484235" lvl="1" indent="-242118">
              <a:lnSpc>
                <a:spcPts val="3140"/>
              </a:lnSpc>
              <a:buFont typeface="Arial"/>
              <a:buChar char="•"/>
            </a:pPr>
            <a:r>
              <a:rPr lang="en-US" sz="2242">
                <a:solidFill>
                  <a:srgbClr val="1A401F"/>
                </a:solidFill>
                <a:latin typeface="Open Sans"/>
              </a:rPr>
              <a:t>The production of beef herd, dark chocolate and lamb &amp; mutton generates more CO2 emissions.</a:t>
            </a:r>
          </a:p>
          <a:p>
            <a:pPr marL="484235" lvl="1" indent="-242118">
              <a:lnSpc>
                <a:spcPts val="3140"/>
              </a:lnSpc>
              <a:buFont typeface="Arial"/>
              <a:buChar char="•"/>
            </a:pPr>
            <a:r>
              <a:rPr lang="en-US" sz="2242">
                <a:solidFill>
                  <a:srgbClr val="1A401F"/>
                </a:solidFill>
                <a:latin typeface="Open Sans"/>
              </a:rPr>
              <a:t>Greenhouse gas emissions for the production of beef herd are </a:t>
            </a:r>
            <a:r>
              <a:rPr lang="en-US" sz="2242">
                <a:solidFill>
                  <a:srgbClr val="1A401F"/>
                </a:solidFill>
                <a:latin typeface="Open Sans Bold"/>
              </a:rPr>
              <a:t>10x bigger</a:t>
            </a:r>
            <a:r>
              <a:rPr lang="en-US" sz="2242">
                <a:solidFill>
                  <a:srgbClr val="1A401F"/>
                </a:solidFill>
                <a:latin typeface="Open Sans"/>
              </a:rPr>
              <a:t> than poultry.</a:t>
            </a:r>
          </a:p>
          <a:p>
            <a:pPr marL="484235" lvl="1" indent="-242118">
              <a:lnSpc>
                <a:spcPts val="3140"/>
              </a:lnSpc>
              <a:buFont typeface="Arial"/>
              <a:buChar char="•"/>
            </a:pPr>
            <a:r>
              <a:rPr lang="en-US" sz="2242">
                <a:solidFill>
                  <a:srgbClr val="1A401F"/>
                </a:solidFill>
                <a:latin typeface="Open Sans"/>
              </a:rPr>
              <a:t>Fruits and vegetables are in the other end of the spectrum.</a:t>
            </a: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63833" y="7754625"/>
            <a:ext cx="2244291" cy="15036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0" t="3168" r="3849"/>
          <a:stretch>
            <a:fillRect/>
          </a:stretch>
        </p:blipFill>
        <p:spPr>
          <a:xfrm>
            <a:off x="5178248" y="378821"/>
            <a:ext cx="13109752" cy="990817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84563" y="5792581"/>
            <a:ext cx="2461738" cy="1978622"/>
          </a:xfrm>
          <a:prstGeom prst="rect">
            <a:avLst/>
          </a:prstGeom>
        </p:spPr>
      </p:pic>
      <p:sp>
        <p:nvSpPr>
          <p:cNvPr id="4" name="TextBox 4"/>
          <p:cNvSpPr txBox="1"/>
          <p:nvPr/>
        </p:nvSpPr>
        <p:spPr>
          <a:xfrm>
            <a:off x="1028700" y="1009650"/>
            <a:ext cx="4765500" cy="1209778"/>
          </a:xfrm>
          <a:prstGeom prst="rect">
            <a:avLst/>
          </a:prstGeom>
        </p:spPr>
        <p:txBody>
          <a:bodyPr lIns="0" tIns="0" rIns="0" bIns="0" rtlCol="0" anchor="t">
            <a:spAutoFit/>
          </a:bodyPr>
          <a:lstStyle/>
          <a:p>
            <a:pPr>
              <a:lnSpc>
                <a:spcPts val="4627"/>
              </a:lnSpc>
            </a:pPr>
            <a:r>
              <a:rPr lang="en-US" sz="4024">
                <a:solidFill>
                  <a:srgbClr val="1A401F"/>
                </a:solidFill>
                <a:latin typeface="Hatton"/>
              </a:rPr>
              <a:t>04/</a:t>
            </a:r>
          </a:p>
          <a:p>
            <a:pPr>
              <a:lnSpc>
                <a:spcPts val="4627"/>
              </a:lnSpc>
            </a:pPr>
            <a:r>
              <a:rPr lang="en-US" sz="4024">
                <a:solidFill>
                  <a:srgbClr val="1A401F"/>
                </a:solidFill>
                <a:latin typeface="Hatton"/>
              </a:rPr>
              <a:t>EDA</a:t>
            </a:r>
          </a:p>
        </p:txBody>
      </p:sp>
      <p:sp>
        <p:nvSpPr>
          <p:cNvPr id="5" name="TextBox 5"/>
          <p:cNvSpPr txBox="1"/>
          <p:nvPr/>
        </p:nvSpPr>
        <p:spPr>
          <a:xfrm>
            <a:off x="584001" y="2634576"/>
            <a:ext cx="4003954" cy="4676956"/>
          </a:xfrm>
          <a:prstGeom prst="rect">
            <a:avLst/>
          </a:prstGeom>
        </p:spPr>
        <p:txBody>
          <a:bodyPr lIns="0" tIns="0" rIns="0" bIns="0" rtlCol="0" anchor="t">
            <a:spAutoFit/>
          </a:bodyPr>
          <a:lstStyle/>
          <a:p>
            <a:pPr marL="484235" lvl="1" indent="-242118">
              <a:lnSpc>
                <a:spcPts val="3140"/>
              </a:lnSpc>
              <a:buFont typeface="Arial"/>
              <a:buChar char="•"/>
            </a:pPr>
            <a:r>
              <a:rPr lang="en-US" sz="2242">
                <a:solidFill>
                  <a:srgbClr val="1A401F"/>
                </a:solidFill>
                <a:latin typeface="Open Sans"/>
              </a:rPr>
              <a:t>The land used for the production of lamb &amp; mutton and beef herd combined is greater than the sum of </a:t>
            </a:r>
            <a:r>
              <a:rPr lang="en-US" sz="2242">
                <a:solidFill>
                  <a:srgbClr val="1A401F"/>
                </a:solidFill>
                <a:latin typeface="Open Sans Bold"/>
              </a:rPr>
              <a:t>ALL</a:t>
            </a:r>
            <a:r>
              <a:rPr lang="en-US" sz="2242">
                <a:solidFill>
                  <a:srgbClr val="1A401F"/>
                </a:solidFill>
                <a:latin typeface="Open Sans"/>
              </a:rPr>
              <a:t> of the other food products!</a:t>
            </a: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2949962">
            <a:off x="12628700" y="-4733796"/>
            <a:ext cx="9590035" cy="9189937"/>
            <a:chOff x="0" y="0"/>
            <a:chExt cx="6334760" cy="6070473"/>
          </a:xfrm>
        </p:grpSpPr>
        <p:sp>
          <p:nvSpPr>
            <p:cNvPr id="3" name="Freeform 3"/>
            <p:cNvSpPr/>
            <p:nvPr/>
          </p:nvSpPr>
          <p:spPr>
            <a:xfrm>
              <a:off x="-81534" y="-15367"/>
              <a:ext cx="6419342" cy="6097397"/>
            </a:xfrm>
            <a:custGeom>
              <a:avLst/>
              <a:gdLst/>
              <a:ahLst/>
              <a:cxnLst/>
              <a:rect l="l" t="t" r="r" b="b"/>
              <a:pathLst>
                <a:path w="6419342" h="6097397">
                  <a:moveTo>
                    <a:pt x="6416294" y="6069076"/>
                  </a:moveTo>
                  <a:cubicBezTo>
                    <a:pt x="6148324" y="6097397"/>
                    <a:pt x="5911723" y="6084316"/>
                    <a:pt x="5641340" y="6070346"/>
                  </a:cubicBezTo>
                  <a:cubicBezTo>
                    <a:pt x="4147947" y="6093968"/>
                    <a:pt x="2247011" y="6076442"/>
                    <a:pt x="664845" y="6074029"/>
                  </a:cubicBezTo>
                  <a:cubicBezTo>
                    <a:pt x="603504" y="6095620"/>
                    <a:pt x="627380" y="6024499"/>
                    <a:pt x="607695" y="5996559"/>
                  </a:cubicBezTo>
                  <a:cubicBezTo>
                    <a:pt x="553974" y="5947410"/>
                    <a:pt x="508254" y="5901309"/>
                    <a:pt x="485267" y="5839079"/>
                  </a:cubicBezTo>
                  <a:cubicBezTo>
                    <a:pt x="528955" y="5542915"/>
                    <a:pt x="592582" y="5645531"/>
                    <a:pt x="517398" y="5450840"/>
                  </a:cubicBezTo>
                  <a:cubicBezTo>
                    <a:pt x="568198" y="5359908"/>
                    <a:pt x="531114" y="5239004"/>
                    <a:pt x="477012" y="5195189"/>
                  </a:cubicBezTo>
                  <a:cubicBezTo>
                    <a:pt x="425069" y="5033772"/>
                    <a:pt x="465709" y="5138420"/>
                    <a:pt x="406654" y="5050028"/>
                  </a:cubicBezTo>
                  <a:cubicBezTo>
                    <a:pt x="328803" y="5023231"/>
                    <a:pt x="417068" y="4987798"/>
                    <a:pt x="381381" y="4967859"/>
                  </a:cubicBezTo>
                  <a:cubicBezTo>
                    <a:pt x="304673" y="4821682"/>
                    <a:pt x="247015" y="4761230"/>
                    <a:pt x="165481" y="4662043"/>
                  </a:cubicBezTo>
                  <a:cubicBezTo>
                    <a:pt x="113284" y="4629785"/>
                    <a:pt x="171831" y="4588510"/>
                    <a:pt x="146304" y="4566159"/>
                  </a:cubicBezTo>
                  <a:cubicBezTo>
                    <a:pt x="0" y="4473449"/>
                    <a:pt x="151130" y="4495928"/>
                    <a:pt x="124587" y="4430777"/>
                  </a:cubicBezTo>
                  <a:cubicBezTo>
                    <a:pt x="75057" y="4336035"/>
                    <a:pt x="143510" y="4247008"/>
                    <a:pt x="181229" y="4188461"/>
                  </a:cubicBezTo>
                  <a:cubicBezTo>
                    <a:pt x="287655" y="4070351"/>
                    <a:pt x="377952" y="3877184"/>
                    <a:pt x="353441" y="3840989"/>
                  </a:cubicBezTo>
                  <a:cubicBezTo>
                    <a:pt x="356489" y="3775456"/>
                    <a:pt x="444246" y="3738373"/>
                    <a:pt x="416433" y="3670300"/>
                  </a:cubicBezTo>
                  <a:cubicBezTo>
                    <a:pt x="440817" y="3625850"/>
                    <a:pt x="489839" y="3551429"/>
                    <a:pt x="543814" y="3502153"/>
                  </a:cubicBezTo>
                  <a:cubicBezTo>
                    <a:pt x="550926" y="3320289"/>
                    <a:pt x="585851" y="3252979"/>
                    <a:pt x="608838" y="3158745"/>
                  </a:cubicBezTo>
                  <a:cubicBezTo>
                    <a:pt x="658495" y="3074798"/>
                    <a:pt x="674497" y="2991612"/>
                    <a:pt x="723392" y="2921128"/>
                  </a:cubicBezTo>
                  <a:cubicBezTo>
                    <a:pt x="674116" y="2844928"/>
                    <a:pt x="740918" y="2833752"/>
                    <a:pt x="718820" y="2801240"/>
                  </a:cubicBezTo>
                  <a:cubicBezTo>
                    <a:pt x="815848" y="2672843"/>
                    <a:pt x="786130" y="2438528"/>
                    <a:pt x="764667" y="2299844"/>
                  </a:cubicBezTo>
                  <a:cubicBezTo>
                    <a:pt x="732028" y="2202054"/>
                    <a:pt x="705866" y="2152651"/>
                    <a:pt x="634111" y="2110741"/>
                  </a:cubicBezTo>
                  <a:cubicBezTo>
                    <a:pt x="649732" y="2057401"/>
                    <a:pt x="597154" y="2011300"/>
                    <a:pt x="581025" y="2017523"/>
                  </a:cubicBezTo>
                  <a:cubicBezTo>
                    <a:pt x="590423" y="1912494"/>
                    <a:pt x="540766" y="1883157"/>
                    <a:pt x="528701" y="1841882"/>
                  </a:cubicBezTo>
                  <a:cubicBezTo>
                    <a:pt x="469265" y="1788669"/>
                    <a:pt x="606679" y="1780922"/>
                    <a:pt x="532130" y="1711834"/>
                  </a:cubicBezTo>
                  <a:cubicBezTo>
                    <a:pt x="553466" y="1610107"/>
                    <a:pt x="556133" y="1557910"/>
                    <a:pt x="535813" y="1513079"/>
                  </a:cubicBezTo>
                  <a:cubicBezTo>
                    <a:pt x="520319" y="1475868"/>
                    <a:pt x="599948" y="1400811"/>
                    <a:pt x="571500" y="1407034"/>
                  </a:cubicBezTo>
                  <a:cubicBezTo>
                    <a:pt x="572770" y="1350646"/>
                    <a:pt x="535686" y="1326770"/>
                    <a:pt x="514858" y="1309879"/>
                  </a:cubicBezTo>
                  <a:cubicBezTo>
                    <a:pt x="524383" y="1286638"/>
                    <a:pt x="584200" y="1243331"/>
                    <a:pt x="590931" y="1230250"/>
                  </a:cubicBezTo>
                  <a:cubicBezTo>
                    <a:pt x="598170" y="1172465"/>
                    <a:pt x="524383" y="1159638"/>
                    <a:pt x="579374" y="1100329"/>
                  </a:cubicBezTo>
                  <a:cubicBezTo>
                    <a:pt x="541274" y="1030098"/>
                    <a:pt x="511175" y="1020700"/>
                    <a:pt x="524002" y="969646"/>
                  </a:cubicBezTo>
                  <a:cubicBezTo>
                    <a:pt x="416687" y="569088"/>
                    <a:pt x="523367" y="697993"/>
                    <a:pt x="565404" y="482982"/>
                  </a:cubicBezTo>
                  <a:cubicBezTo>
                    <a:pt x="622173" y="322581"/>
                    <a:pt x="547878" y="357379"/>
                    <a:pt x="532384" y="246889"/>
                  </a:cubicBezTo>
                  <a:cubicBezTo>
                    <a:pt x="553847" y="33401"/>
                    <a:pt x="456946" y="66675"/>
                    <a:pt x="585724" y="15367"/>
                  </a:cubicBezTo>
                  <a:cubicBezTo>
                    <a:pt x="2395220" y="33909"/>
                    <a:pt x="4303522" y="28194"/>
                    <a:pt x="6029960" y="17907"/>
                  </a:cubicBezTo>
                  <a:cubicBezTo>
                    <a:pt x="6192774" y="46482"/>
                    <a:pt x="6395974" y="0"/>
                    <a:pt x="6407531" y="36449"/>
                  </a:cubicBezTo>
                  <a:cubicBezTo>
                    <a:pt x="6414389" y="215011"/>
                    <a:pt x="6407023" y="413004"/>
                    <a:pt x="6406896" y="626110"/>
                  </a:cubicBezTo>
                  <a:cubicBezTo>
                    <a:pt x="6405626" y="1658239"/>
                    <a:pt x="6416421" y="2760345"/>
                    <a:pt x="6407785" y="3752723"/>
                  </a:cubicBezTo>
                  <a:cubicBezTo>
                    <a:pt x="6419342" y="4584446"/>
                    <a:pt x="6397371" y="5281041"/>
                    <a:pt x="6416294" y="6069076"/>
                  </a:cubicBezTo>
                  <a:close/>
                </a:path>
              </a:pathLst>
            </a:custGeom>
            <a:blipFill>
              <a:blip r:embed="rId2"/>
              <a:stretch>
                <a:fillRect l="-43563"/>
              </a:stretch>
            </a:blipFill>
          </p:spPr>
        </p:sp>
      </p:grpSp>
      <p:pic>
        <p:nvPicPr>
          <p:cNvPr id="4" name="Picture 4"/>
          <p:cNvPicPr>
            <a:picLocks noChangeAspect="1"/>
          </p:cNvPicPr>
          <p:nvPr/>
        </p:nvPicPr>
        <p:blipFill>
          <a:blip r:embed="rId3"/>
          <a:srcRect l="2760" r="2760"/>
          <a:stretch>
            <a:fillRect/>
          </a:stretch>
        </p:blipFill>
        <p:spPr>
          <a:xfrm>
            <a:off x="5329169" y="0"/>
            <a:ext cx="12958831" cy="102870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4819" y="5434629"/>
            <a:ext cx="3002317" cy="2117998"/>
          </a:xfrm>
          <a:prstGeom prst="rect">
            <a:avLst/>
          </a:prstGeom>
        </p:spPr>
      </p:pic>
      <p:sp>
        <p:nvSpPr>
          <p:cNvPr id="6" name="TextBox 6"/>
          <p:cNvSpPr txBox="1"/>
          <p:nvPr/>
        </p:nvSpPr>
        <p:spPr>
          <a:xfrm>
            <a:off x="1028700" y="1009650"/>
            <a:ext cx="4765500" cy="1209778"/>
          </a:xfrm>
          <a:prstGeom prst="rect">
            <a:avLst/>
          </a:prstGeom>
        </p:spPr>
        <p:txBody>
          <a:bodyPr lIns="0" tIns="0" rIns="0" bIns="0" rtlCol="0" anchor="t">
            <a:spAutoFit/>
          </a:bodyPr>
          <a:lstStyle/>
          <a:p>
            <a:pPr>
              <a:lnSpc>
                <a:spcPts val="4627"/>
              </a:lnSpc>
            </a:pPr>
            <a:r>
              <a:rPr lang="en-US" sz="4024">
                <a:solidFill>
                  <a:srgbClr val="1A401F"/>
                </a:solidFill>
                <a:latin typeface="Hatton"/>
              </a:rPr>
              <a:t>04/</a:t>
            </a:r>
          </a:p>
          <a:p>
            <a:pPr>
              <a:lnSpc>
                <a:spcPts val="4627"/>
              </a:lnSpc>
            </a:pPr>
            <a:r>
              <a:rPr lang="en-US" sz="4024">
                <a:solidFill>
                  <a:srgbClr val="1A401F"/>
                </a:solidFill>
                <a:latin typeface="Hatton"/>
              </a:rPr>
              <a:t>EDA</a:t>
            </a:r>
          </a:p>
        </p:txBody>
      </p:sp>
      <p:sp>
        <p:nvSpPr>
          <p:cNvPr id="7" name="TextBox 7"/>
          <p:cNvSpPr txBox="1"/>
          <p:nvPr/>
        </p:nvSpPr>
        <p:spPr>
          <a:xfrm>
            <a:off x="584001" y="2634576"/>
            <a:ext cx="4003954" cy="4282641"/>
          </a:xfrm>
          <a:prstGeom prst="rect">
            <a:avLst/>
          </a:prstGeom>
        </p:spPr>
        <p:txBody>
          <a:bodyPr lIns="0" tIns="0" rIns="0" bIns="0" rtlCol="0" anchor="t">
            <a:spAutoFit/>
          </a:bodyPr>
          <a:lstStyle/>
          <a:p>
            <a:pPr marL="484235" lvl="1" indent="-242118">
              <a:lnSpc>
                <a:spcPts val="3140"/>
              </a:lnSpc>
              <a:buFont typeface="Arial"/>
              <a:buChar char="•"/>
            </a:pPr>
            <a:r>
              <a:rPr lang="en-US" sz="2242">
                <a:solidFill>
                  <a:srgbClr val="1A401F"/>
                </a:solidFill>
                <a:latin typeface="Open Sans"/>
              </a:rPr>
              <a:t>Cheese, nuts and fish (farmed) are the products that  have a higher number for freshwater withdrawals</a:t>
            </a: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a:p>
            <a:pPr>
              <a:lnSpc>
                <a:spcPts val="3140"/>
              </a:lnSpc>
            </a:pPr>
            <a:endParaRPr lang="en-US" sz="2242">
              <a:solidFill>
                <a:srgbClr val="1A401F"/>
              </a:solidFill>
              <a:latin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2949962">
            <a:off x="12628700" y="-4733796"/>
            <a:ext cx="9590035" cy="9189937"/>
            <a:chOff x="0" y="0"/>
            <a:chExt cx="6334760" cy="6070473"/>
          </a:xfrm>
        </p:grpSpPr>
        <p:sp>
          <p:nvSpPr>
            <p:cNvPr id="3" name="Freeform 3"/>
            <p:cNvSpPr/>
            <p:nvPr/>
          </p:nvSpPr>
          <p:spPr>
            <a:xfrm>
              <a:off x="-81534" y="-15367"/>
              <a:ext cx="6419342" cy="6097397"/>
            </a:xfrm>
            <a:custGeom>
              <a:avLst/>
              <a:gdLst/>
              <a:ahLst/>
              <a:cxnLst/>
              <a:rect l="l" t="t" r="r" b="b"/>
              <a:pathLst>
                <a:path w="6419342" h="6097397">
                  <a:moveTo>
                    <a:pt x="6416294" y="6069076"/>
                  </a:moveTo>
                  <a:cubicBezTo>
                    <a:pt x="6148324" y="6097397"/>
                    <a:pt x="5911723" y="6084316"/>
                    <a:pt x="5641340" y="6070346"/>
                  </a:cubicBezTo>
                  <a:cubicBezTo>
                    <a:pt x="4147947" y="6093968"/>
                    <a:pt x="2247011" y="6076442"/>
                    <a:pt x="664845" y="6074029"/>
                  </a:cubicBezTo>
                  <a:cubicBezTo>
                    <a:pt x="603504" y="6095620"/>
                    <a:pt x="627380" y="6024499"/>
                    <a:pt x="607695" y="5996559"/>
                  </a:cubicBezTo>
                  <a:cubicBezTo>
                    <a:pt x="553974" y="5947410"/>
                    <a:pt x="508254" y="5901309"/>
                    <a:pt x="485267" y="5839079"/>
                  </a:cubicBezTo>
                  <a:cubicBezTo>
                    <a:pt x="528955" y="5542915"/>
                    <a:pt x="592582" y="5645531"/>
                    <a:pt x="517398" y="5450840"/>
                  </a:cubicBezTo>
                  <a:cubicBezTo>
                    <a:pt x="568198" y="5359908"/>
                    <a:pt x="531114" y="5239004"/>
                    <a:pt x="477012" y="5195189"/>
                  </a:cubicBezTo>
                  <a:cubicBezTo>
                    <a:pt x="425069" y="5033772"/>
                    <a:pt x="465709" y="5138420"/>
                    <a:pt x="406654" y="5050028"/>
                  </a:cubicBezTo>
                  <a:cubicBezTo>
                    <a:pt x="328803" y="5023231"/>
                    <a:pt x="417068" y="4987798"/>
                    <a:pt x="381381" y="4967859"/>
                  </a:cubicBezTo>
                  <a:cubicBezTo>
                    <a:pt x="304673" y="4821682"/>
                    <a:pt x="247015" y="4761230"/>
                    <a:pt x="165481" y="4662043"/>
                  </a:cubicBezTo>
                  <a:cubicBezTo>
                    <a:pt x="113284" y="4629785"/>
                    <a:pt x="171831" y="4588510"/>
                    <a:pt x="146304" y="4566159"/>
                  </a:cubicBezTo>
                  <a:cubicBezTo>
                    <a:pt x="0" y="4473449"/>
                    <a:pt x="151130" y="4495928"/>
                    <a:pt x="124587" y="4430777"/>
                  </a:cubicBezTo>
                  <a:cubicBezTo>
                    <a:pt x="75057" y="4336035"/>
                    <a:pt x="143510" y="4247008"/>
                    <a:pt x="181229" y="4188461"/>
                  </a:cubicBezTo>
                  <a:cubicBezTo>
                    <a:pt x="287655" y="4070351"/>
                    <a:pt x="377952" y="3877184"/>
                    <a:pt x="353441" y="3840989"/>
                  </a:cubicBezTo>
                  <a:cubicBezTo>
                    <a:pt x="356489" y="3775456"/>
                    <a:pt x="444246" y="3738373"/>
                    <a:pt x="416433" y="3670300"/>
                  </a:cubicBezTo>
                  <a:cubicBezTo>
                    <a:pt x="440817" y="3625850"/>
                    <a:pt x="489839" y="3551429"/>
                    <a:pt x="543814" y="3502153"/>
                  </a:cubicBezTo>
                  <a:cubicBezTo>
                    <a:pt x="550926" y="3320289"/>
                    <a:pt x="585851" y="3252979"/>
                    <a:pt x="608838" y="3158745"/>
                  </a:cubicBezTo>
                  <a:cubicBezTo>
                    <a:pt x="658495" y="3074798"/>
                    <a:pt x="674497" y="2991612"/>
                    <a:pt x="723392" y="2921128"/>
                  </a:cubicBezTo>
                  <a:cubicBezTo>
                    <a:pt x="674116" y="2844928"/>
                    <a:pt x="740918" y="2833752"/>
                    <a:pt x="718820" y="2801240"/>
                  </a:cubicBezTo>
                  <a:cubicBezTo>
                    <a:pt x="815848" y="2672843"/>
                    <a:pt x="786130" y="2438528"/>
                    <a:pt x="764667" y="2299844"/>
                  </a:cubicBezTo>
                  <a:cubicBezTo>
                    <a:pt x="732028" y="2202054"/>
                    <a:pt x="705866" y="2152651"/>
                    <a:pt x="634111" y="2110741"/>
                  </a:cubicBezTo>
                  <a:cubicBezTo>
                    <a:pt x="649732" y="2057401"/>
                    <a:pt x="597154" y="2011300"/>
                    <a:pt x="581025" y="2017523"/>
                  </a:cubicBezTo>
                  <a:cubicBezTo>
                    <a:pt x="590423" y="1912494"/>
                    <a:pt x="540766" y="1883157"/>
                    <a:pt x="528701" y="1841882"/>
                  </a:cubicBezTo>
                  <a:cubicBezTo>
                    <a:pt x="469265" y="1788669"/>
                    <a:pt x="606679" y="1780922"/>
                    <a:pt x="532130" y="1711834"/>
                  </a:cubicBezTo>
                  <a:cubicBezTo>
                    <a:pt x="553466" y="1610107"/>
                    <a:pt x="556133" y="1557910"/>
                    <a:pt x="535813" y="1513079"/>
                  </a:cubicBezTo>
                  <a:cubicBezTo>
                    <a:pt x="520319" y="1475868"/>
                    <a:pt x="599948" y="1400811"/>
                    <a:pt x="571500" y="1407034"/>
                  </a:cubicBezTo>
                  <a:cubicBezTo>
                    <a:pt x="572770" y="1350646"/>
                    <a:pt x="535686" y="1326770"/>
                    <a:pt x="514858" y="1309879"/>
                  </a:cubicBezTo>
                  <a:cubicBezTo>
                    <a:pt x="524383" y="1286638"/>
                    <a:pt x="584200" y="1243331"/>
                    <a:pt x="590931" y="1230250"/>
                  </a:cubicBezTo>
                  <a:cubicBezTo>
                    <a:pt x="598170" y="1172465"/>
                    <a:pt x="524383" y="1159638"/>
                    <a:pt x="579374" y="1100329"/>
                  </a:cubicBezTo>
                  <a:cubicBezTo>
                    <a:pt x="541274" y="1030098"/>
                    <a:pt x="511175" y="1020700"/>
                    <a:pt x="524002" y="969646"/>
                  </a:cubicBezTo>
                  <a:cubicBezTo>
                    <a:pt x="416687" y="569088"/>
                    <a:pt x="523367" y="697993"/>
                    <a:pt x="565404" y="482982"/>
                  </a:cubicBezTo>
                  <a:cubicBezTo>
                    <a:pt x="622173" y="322581"/>
                    <a:pt x="547878" y="357379"/>
                    <a:pt x="532384" y="246889"/>
                  </a:cubicBezTo>
                  <a:cubicBezTo>
                    <a:pt x="553847" y="33401"/>
                    <a:pt x="456946" y="66675"/>
                    <a:pt x="585724" y="15367"/>
                  </a:cubicBezTo>
                  <a:cubicBezTo>
                    <a:pt x="2395220" y="33909"/>
                    <a:pt x="4303522" y="28194"/>
                    <a:pt x="6029960" y="17907"/>
                  </a:cubicBezTo>
                  <a:cubicBezTo>
                    <a:pt x="6192774" y="46482"/>
                    <a:pt x="6395974" y="0"/>
                    <a:pt x="6407531" y="36449"/>
                  </a:cubicBezTo>
                  <a:cubicBezTo>
                    <a:pt x="6414389" y="215011"/>
                    <a:pt x="6407023" y="413004"/>
                    <a:pt x="6406896" y="626110"/>
                  </a:cubicBezTo>
                  <a:cubicBezTo>
                    <a:pt x="6405626" y="1658239"/>
                    <a:pt x="6416421" y="2760345"/>
                    <a:pt x="6407785" y="3752723"/>
                  </a:cubicBezTo>
                  <a:cubicBezTo>
                    <a:pt x="6419342" y="4584446"/>
                    <a:pt x="6397371" y="5281041"/>
                    <a:pt x="6416294" y="6069076"/>
                  </a:cubicBezTo>
                  <a:close/>
                </a:path>
              </a:pathLst>
            </a:custGeom>
            <a:blipFill>
              <a:blip r:embed="rId2"/>
              <a:stretch>
                <a:fillRect l="-43563"/>
              </a:stretch>
            </a:blipFill>
          </p:spPr>
        </p:sp>
      </p:grpSp>
      <p:pic>
        <p:nvPicPr>
          <p:cNvPr id="4" name="Picture 4"/>
          <p:cNvPicPr>
            <a:picLocks noChangeAspect="1"/>
          </p:cNvPicPr>
          <p:nvPr/>
        </p:nvPicPr>
        <p:blipFill>
          <a:blip r:embed="rId3"/>
          <a:srcRect/>
          <a:stretch>
            <a:fillRect/>
          </a:stretch>
        </p:blipFill>
        <p:spPr>
          <a:xfrm>
            <a:off x="6894731" y="2757692"/>
            <a:ext cx="8108821" cy="5978425"/>
          </a:xfrm>
          <a:prstGeom prst="rect">
            <a:avLst/>
          </a:prstGeom>
        </p:spPr>
      </p:pic>
      <p:sp>
        <p:nvSpPr>
          <p:cNvPr id="5" name="TextBox 5"/>
          <p:cNvSpPr txBox="1"/>
          <p:nvPr/>
        </p:nvSpPr>
        <p:spPr>
          <a:xfrm>
            <a:off x="1028700" y="1009650"/>
            <a:ext cx="5573886" cy="1209778"/>
          </a:xfrm>
          <a:prstGeom prst="rect">
            <a:avLst/>
          </a:prstGeom>
        </p:spPr>
        <p:txBody>
          <a:bodyPr lIns="0" tIns="0" rIns="0" bIns="0" rtlCol="0" anchor="t">
            <a:spAutoFit/>
          </a:bodyPr>
          <a:lstStyle/>
          <a:p>
            <a:pPr>
              <a:lnSpc>
                <a:spcPts val="4627"/>
              </a:lnSpc>
            </a:pPr>
            <a:r>
              <a:rPr lang="en-US" sz="4024">
                <a:solidFill>
                  <a:srgbClr val="1A401F"/>
                </a:solidFill>
                <a:latin typeface="Hatton"/>
              </a:rPr>
              <a:t>05/</a:t>
            </a:r>
          </a:p>
          <a:p>
            <a:pPr>
              <a:lnSpc>
                <a:spcPts val="4627"/>
              </a:lnSpc>
            </a:pPr>
            <a:r>
              <a:rPr lang="en-US" sz="4024">
                <a:solidFill>
                  <a:srgbClr val="1A401F"/>
                </a:solidFill>
                <a:latin typeface="Hatton"/>
              </a:rPr>
              <a:t>ML algorithm</a:t>
            </a:r>
          </a:p>
        </p:txBody>
      </p:sp>
      <p:sp>
        <p:nvSpPr>
          <p:cNvPr id="6" name="TextBox 6"/>
          <p:cNvSpPr txBox="1"/>
          <p:nvPr/>
        </p:nvSpPr>
        <p:spPr>
          <a:xfrm>
            <a:off x="1028700" y="2409098"/>
            <a:ext cx="5328392" cy="348594"/>
          </a:xfrm>
          <a:prstGeom prst="rect">
            <a:avLst/>
          </a:prstGeom>
        </p:spPr>
        <p:txBody>
          <a:bodyPr lIns="0" tIns="0" rIns="0" bIns="0" rtlCol="0" anchor="t">
            <a:spAutoFit/>
          </a:bodyPr>
          <a:lstStyle/>
          <a:p>
            <a:pPr>
              <a:lnSpc>
                <a:spcPts val="2836"/>
              </a:lnSpc>
            </a:pPr>
            <a:r>
              <a:rPr lang="en-US" sz="2025">
                <a:solidFill>
                  <a:srgbClr val="1A401F"/>
                </a:solidFill>
                <a:latin typeface="Open Sans"/>
              </a:rPr>
              <a:t>K-means for unsupervised learning</a:t>
            </a:r>
          </a:p>
        </p:txBody>
      </p:sp>
      <p:sp>
        <p:nvSpPr>
          <p:cNvPr id="7" name="TextBox 7"/>
          <p:cNvSpPr txBox="1"/>
          <p:nvPr/>
        </p:nvSpPr>
        <p:spPr>
          <a:xfrm>
            <a:off x="1028700" y="3535691"/>
            <a:ext cx="5328392" cy="3167994"/>
          </a:xfrm>
          <a:prstGeom prst="rect">
            <a:avLst/>
          </a:prstGeom>
        </p:spPr>
        <p:txBody>
          <a:bodyPr lIns="0" tIns="0" rIns="0" bIns="0" rtlCol="0" anchor="t">
            <a:spAutoFit/>
          </a:bodyPr>
          <a:lstStyle/>
          <a:p>
            <a:pPr marL="437379" lvl="1" indent="-218689">
              <a:lnSpc>
                <a:spcPts val="2836"/>
              </a:lnSpc>
              <a:buFont typeface="Arial"/>
              <a:buChar char="•"/>
            </a:pPr>
            <a:r>
              <a:rPr lang="en-US" sz="2025">
                <a:solidFill>
                  <a:srgbClr val="1A401F"/>
                </a:solidFill>
                <a:latin typeface="Open Sans"/>
              </a:rPr>
              <a:t>Application of StandardScaler to standardize features</a:t>
            </a:r>
          </a:p>
          <a:p>
            <a:pPr marL="437379" lvl="1" indent="-218689">
              <a:lnSpc>
                <a:spcPts val="2836"/>
              </a:lnSpc>
              <a:buFont typeface="Arial"/>
              <a:buChar char="•"/>
            </a:pPr>
            <a:r>
              <a:rPr lang="en-US" sz="2025">
                <a:solidFill>
                  <a:srgbClr val="1A401F"/>
                </a:solidFill>
                <a:latin typeface="Open Sans"/>
              </a:rPr>
              <a:t>Application of Principal Component Analysis (PCA) to reduce the dimensionality</a:t>
            </a:r>
          </a:p>
          <a:p>
            <a:pPr marL="437379" lvl="1" indent="-218689">
              <a:lnSpc>
                <a:spcPts val="2836"/>
              </a:lnSpc>
              <a:buFont typeface="Arial"/>
              <a:buChar char="•"/>
            </a:pPr>
            <a:r>
              <a:rPr lang="en-US" sz="2025">
                <a:solidFill>
                  <a:srgbClr val="1A401F"/>
                </a:solidFill>
                <a:latin typeface="Open Sans"/>
              </a:rPr>
              <a:t>Application of Elbow method to determine the number of clusters</a:t>
            </a:r>
          </a:p>
          <a:p>
            <a:pPr marL="437379" lvl="1" indent="-218689">
              <a:lnSpc>
                <a:spcPts val="2836"/>
              </a:lnSpc>
              <a:buFont typeface="Arial"/>
              <a:buChar char="•"/>
            </a:pPr>
            <a:r>
              <a:rPr lang="en-US" sz="2025">
                <a:solidFill>
                  <a:srgbClr val="1A401F"/>
                </a:solidFill>
                <a:latin typeface="Open Sans"/>
              </a:rPr>
              <a:t>Application of the silhouette method to confirm number of clusters</a:t>
            </a:r>
          </a:p>
        </p:txBody>
      </p:sp>
      <p:sp>
        <p:nvSpPr>
          <p:cNvPr id="8" name="TextBox 8"/>
          <p:cNvSpPr txBox="1"/>
          <p:nvPr/>
        </p:nvSpPr>
        <p:spPr>
          <a:xfrm>
            <a:off x="1151447" y="7484734"/>
            <a:ext cx="5328392" cy="348594"/>
          </a:xfrm>
          <a:prstGeom prst="rect">
            <a:avLst/>
          </a:prstGeom>
        </p:spPr>
        <p:txBody>
          <a:bodyPr lIns="0" tIns="0" rIns="0" bIns="0" rtlCol="0" anchor="t">
            <a:spAutoFit/>
          </a:bodyPr>
          <a:lstStyle/>
          <a:p>
            <a:pPr>
              <a:lnSpc>
                <a:spcPts val="2836"/>
              </a:lnSpc>
            </a:pPr>
            <a:r>
              <a:rPr lang="en-US" sz="2025">
                <a:solidFill>
                  <a:srgbClr val="000000"/>
                </a:solidFill>
                <a:latin typeface="Open Sans Bold"/>
              </a:rPr>
              <a:t>Ideal number of clusters = 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618583" y="126475"/>
            <a:ext cx="7337838" cy="5686194"/>
          </a:xfrm>
          <a:prstGeom prst="rect">
            <a:avLst/>
          </a:prstGeom>
        </p:spPr>
      </p:pic>
      <p:pic>
        <p:nvPicPr>
          <p:cNvPr id="3" name="Picture 3"/>
          <p:cNvPicPr>
            <a:picLocks noChangeAspect="1"/>
          </p:cNvPicPr>
          <p:nvPr/>
        </p:nvPicPr>
        <p:blipFill>
          <a:blip r:embed="rId3"/>
          <a:srcRect/>
          <a:stretch>
            <a:fillRect/>
          </a:stretch>
        </p:blipFill>
        <p:spPr>
          <a:xfrm>
            <a:off x="693644" y="5812668"/>
            <a:ext cx="16357881" cy="4135419"/>
          </a:xfrm>
          <a:prstGeom prst="rect">
            <a:avLst/>
          </a:prstGeom>
        </p:spPr>
      </p:pic>
      <p:sp>
        <p:nvSpPr>
          <p:cNvPr id="4" name="TextBox 4"/>
          <p:cNvSpPr txBox="1"/>
          <p:nvPr/>
        </p:nvSpPr>
        <p:spPr>
          <a:xfrm>
            <a:off x="1028700" y="1009650"/>
            <a:ext cx="5573886" cy="1209778"/>
          </a:xfrm>
          <a:prstGeom prst="rect">
            <a:avLst/>
          </a:prstGeom>
        </p:spPr>
        <p:txBody>
          <a:bodyPr lIns="0" tIns="0" rIns="0" bIns="0" rtlCol="0" anchor="t">
            <a:spAutoFit/>
          </a:bodyPr>
          <a:lstStyle/>
          <a:p>
            <a:pPr>
              <a:lnSpc>
                <a:spcPts val="4627"/>
              </a:lnSpc>
            </a:pPr>
            <a:r>
              <a:rPr lang="en-US" sz="4024">
                <a:solidFill>
                  <a:srgbClr val="1A401F"/>
                </a:solidFill>
                <a:latin typeface="Hatton"/>
              </a:rPr>
              <a:t>05/</a:t>
            </a:r>
          </a:p>
          <a:p>
            <a:pPr>
              <a:lnSpc>
                <a:spcPts val="4627"/>
              </a:lnSpc>
            </a:pPr>
            <a:r>
              <a:rPr lang="en-US" sz="4024">
                <a:solidFill>
                  <a:srgbClr val="1A401F"/>
                </a:solidFill>
                <a:latin typeface="Hatton"/>
              </a:rPr>
              <a:t>ML algorithm</a:t>
            </a:r>
          </a:p>
        </p:txBody>
      </p:sp>
      <p:sp>
        <p:nvSpPr>
          <p:cNvPr id="5" name="TextBox 5"/>
          <p:cNvSpPr txBox="1"/>
          <p:nvPr/>
        </p:nvSpPr>
        <p:spPr>
          <a:xfrm>
            <a:off x="1028700" y="2409098"/>
            <a:ext cx="5328392" cy="348594"/>
          </a:xfrm>
          <a:prstGeom prst="rect">
            <a:avLst/>
          </a:prstGeom>
        </p:spPr>
        <p:txBody>
          <a:bodyPr lIns="0" tIns="0" rIns="0" bIns="0" rtlCol="0" anchor="t">
            <a:spAutoFit/>
          </a:bodyPr>
          <a:lstStyle/>
          <a:p>
            <a:pPr>
              <a:lnSpc>
                <a:spcPts val="2836"/>
              </a:lnSpc>
            </a:pPr>
            <a:r>
              <a:rPr lang="en-US" sz="2025">
                <a:solidFill>
                  <a:srgbClr val="1A401F"/>
                </a:solidFill>
                <a:latin typeface="Open Sans"/>
              </a:rPr>
              <a:t>K-means for unsupervised learning</a:t>
            </a:r>
          </a:p>
        </p:txBody>
      </p:sp>
      <p:sp>
        <p:nvSpPr>
          <p:cNvPr id="6" name="TextBox 6"/>
          <p:cNvSpPr txBox="1"/>
          <p:nvPr/>
        </p:nvSpPr>
        <p:spPr>
          <a:xfrm>
            <a:off x="1028700" y="2948192"/>
            <a:ext cx="5328392" cy="2131737"/>
          </a:xfrm>
          <a:prstGeom prst="rect">
            <a:avLst/>
          </a:prstGeom>
        </p:spPr>
        <p:txBody>
          <a:bodyPr lIns="0" tIns="0" rIns="0" bIns="0" rtlCol="0" anchor="t">
            <a:spAutoFit/>
          </a:bodyPr>
          <a:lstStyle/>
          <a:p>
            <a:pPr marL="437379" lvl="1" indent="-218689">
              <a:lnSpc>
                <a:spcPts val="2836"/>
              </a:lnSpc>
              <a:buFont typeface="Arial"/>
              <a:buChar char="•"/>
            </a:pPr>
            <a:r>
              <a:rPr lang="en-US" sz="2025" dirty="0">
                <a:solidFill>
                  <a:srgbClr val="1A401F"/>
                </a:solidFill>
                <a:latin typeface="Open Sans"/>
              </a:rPr>
              <a:t>Beef herd and lamb &amp; mutton are the food products with the highest impact on the environment.</a:t>
            </a:r>
          </a:p>
          <a:p>
            <a:pPr marL="437379" lvl="1" indent="-218689">
              <a:lnSpc>
                <a:spcPts val="2836"/>
              </a:lnSpc>
              <a:buFont typeface="Arial"/>
              <a:buChar char="•"/>
            </a:pPr>
            <a:r>
              <a:rPr lang="en-US" sz="2025" dirty="0">
                <a:solidFill>
                  <a:srgbClr val="1A401F"/>
                </a:solidFill>
                <a:latin typeface="Open Sans"/>
              </a:rPr>
              <a:t>Poultry meat is classified in cluster 1, the cluster with lowest environmental impact.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9356" y="8124322"/>
            <a:ext cx="18486712" cy="6981436"/>
            <a:chOff x="0" y="0"/>
            <a:chExt cx="6347206" cy="2396998"/>
          </a:xfrm>
        </p:grpSpPr>
        <p:sp>
          <p:nvSpPr>
            <p:cNvPr id="3" name="Freeform 3"/>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2" y="540004"/>
                    <a:pt x="4226560" y="539750"/>
                    <a:pt x="4227323" y="539623"/>
                  </a:cubicBezTo>
                  <a:cubicBezTo>
                    <a:pt x="4189985" y="527558"/>
                    <a:pt x="4158869" y="513461"/>
                    <a:pt x="4138042" y="497205"/>
                  </a:cubicBezTo>
                  <a:cubicBezTo>
                    <a:pt x="3772917" y="629158"/>
                    <a:pt x="4120007" y="802767"/>
                    <a:pt x="3447416" y="591947"/>
                  </a:cubicBezTo>
                  <a:cubicBezTo>
                    <a:pt x="2977389" y="756412"/>
                    <a:pt x="2897887" y="467614"/>
                    <a:pt x="2635251" y="559943"/>
                  </a:cubicBezTo>
                  <a:cubicBezTo>
                    <a:pt x="2396999" y="433705"/>
                    <a:pt x="2152651" y="453517"/>
                    <a:pt x="1887602" y="430403"/>
                  </a:cubicBezTo>
                  <a:cubicBezTo>
                    <a:pt x="1865250" y="388239"/>
                    <a:pt x="1846327" y="363982"/>
                    <a:pt x="1827912" y="352298"/>
                  </a:cubicBezTo>
                  <a:cubicBezTo>
                    <a:pt x="1828039" y="353314"/>
                    <a:pt x="1828039" y="354203"/>
                    <a:pt x="1827531" y="352044"/>
                  </a:cubicBezTo>
                  <a:cubicBezTo>
                    <a:pt x="1769238" y="315468"/>
                    <a:pt x="1713993" y="403860"/>
                    <a:pt x="1561847" y="455930"/>
                  </a:cubicBezTo>
                  <a:cubicBezTo>
                    <a:pt x="1529462" y="436626"/>
                    <a:pt x="1503554" y="423418"/>
                    <a:pt x="1480948" y="414401"/>
                  </a:cubicBezTo>
                  <a:lnTo>
                    <a:pt x="1480821" y="414401"/>
                  </a:lnTo>
                  <a:lnTo>
                    <a:pt x="1480694" y="414274"/>
                  </a:lnTo>
                  <a:cubicBezTo>
                    <a:pt x="1393572" y="379349"/>
                    <a:pt x="1356234" y="408305"/>
                    <a:pt x="1190118" y="405638"/>
                  </a:cubicBezTo>
                  <a:cubicBezTo>
                    <a:pt x="1065531" y="360807"/>
                    <a:pt x="981457" y="508381"/>
                    <a:pt x="744602" y="355727"/>
                  </a:cubicBezTo>
                  <a:cubicBezTo>
                    <a:pt x="669037" y="352171"/>
                    <a:pt x="718186" y="292100"/>
                    <a:pt x="497333"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lnTo>
                    <a:pt x="593598" y="304546"/>
                  </a:lnTo>
                  <a:close/>
                </a:path>
              </a:pathLst>
            </a:custGeom>
            <a:blipFill>
              <a:blip r:embed="rId2"/>
              <a:stretch>
                <a:fillRect t="-38376" b="-38376"/>
              </a:stretch>
            </a:blipFill>
          </p:spPr>
        </p:sp>
      </p:grpSp>
      <p:grpSp>
        <p:nvGrpSpPr>
          <p:cNvPr id="4" name="Group 4"/>
          <p:cNvGrpSpPr/>
          <p:nvPr/>
        </p:nvGrpSpPr>
        <p:grpSpPr>
          <a:xfrm>
            <a:off x="9050320" y="830829"/>
            <a:ext cx="3944843" cy="3513546"/>
            <a:chOff x="0" y="0"/>
            <a:chExt cx="5259790" cy="4684729"/>
          </a:xfrm>
        </p:grpSpPr>
        <p:pic>
          <p:nvPicPr>
            <p:cNvPr id="5" name="Picture 5"/>
            <p:cNvPicPr>
              <a:picLocks noChangeAspect="1"/>
            </p:cNvPicPr>
            <p:nvPr/>
          </p:nvPicPr>
          <p:blipFill>
            <a:blip r:embed="rId3"/>
            <a:srcRect/>
            <a:stretch>
              <a:fillRect/>
            </a:stretch>
          </p:blipFill>
          <p:spPr>
            <a:xfrm>
              <a:off x="1432553" y="0"/>
              <a:ext cx="815627" cy="1500003"/>
            </a:xfrm>
            <a:prstGeom prst="rect">
              <a:avLst/>
            </a:prstGeom>
          </p:spPr>
        </p:pic>
        <p:pic>
          <p:nvPicPr>
            <p:cNvPr id="6" name="Picture 6"/>
            <p:cNvPicPr>
              <a:picLocks noChangeAspect="1"/>
            </p:cNvPicPr>
            <p:nvPr/>
          </p:nvPicPr>
          <p:blipFill>
            <a:blip r:embed="rId3"/>
            <a:srcRect/>
            <a:stretch>
              <a:fillRect/>
            </a:stretch>
          </p:blipFill>
          <p:spPr>
            <a:xfrm>
              <a:off x="1599864" y="167312"/>
              <a:ext cx="815627" cy="1500003"/>
            </a:xfrm>
            <a:prstGeom prst="rect">
              <a:avLst/>
            </a:prstGeom>
          </p:spPr>
        </p:pic>
        <p:pic>
          <p:nvPicPr>
            <p:cNvPr id="7" name="Picture 7"/>
            <p:cNvPicPr>
              <a:picLocks noChangeAspect="1"/>
            </p:cNvPicPr>
            <p:nvPr/>
          </p:nvPicPr>
          <p:blipFill>
            <a:blip r:embed="rId3"/>
            <a:srcRect/>
            <a:stretch>
              <a:fillRect/>
            </a:stretch>
          </p:blipFill>
          <p:spPr>
            <a:xfrm>
              <a:off x="1767176" y="334623"/>
              <a:ext cx="815627" cy="1500003"/>
            </a:xfrm>
            <a:prstGeom prst="rect">
              <a:avLst/>
            </a:prstGeom>
          </p:spPr>
        </p:pic>
        <p:pic>
          <p:nvPicPr>
            <p:cNvPr id="8" name="Picture 8"/>
            <p:cNvPicPr>
              <a:picLocks noChangeAspect="1"/>
            </p:cNvPicPr>
            <p:nvPr/>
          </p:nvPicPr>
          <p:blipFill>
            <a:blip r:embed="rId3"/>
            <a:srcRect/>
            <a:stretch>
              <a:fillRect/>
            </a:stretch>
          </p:blipFill>
          <p:spPr>
            <a:xfrm>
              <a:off x="1934488" y="501935"/>
              <a:ext cx="815627" cy="1500003"/>
            </a:xfrm>
            <a:prstGeom prst="rect">
              <a:avLst/>
            </a:prstGeom>
          </p:spPr>
        </p:pic>
        <p:pic>
          <p:nvPicPr>
            <p:cNvPr id="9" name="Picture 9"/>
            <p:cNvPicPr>
              <a:picLocks noChangeAspect="1"/>
            </p:cNvPicPr>
            <p:nvPr/>
          </p:nvPicPr>
          <p:blipFill>
            <a:blip r:embed="rId3"/>
            <a:srcRect/>
            <a:stretch>
              <a:fillRect/>
            </a:stretch>
          </p:blipFill>
          <p:spPr>
            <a:xfrm>
              <a:off x="2101799" y="669247"/>
              <a:ext cx="815627" cy="1500003"/>
            </a:xfrm>
            <a:prstGeom prst="rect">
              <a:avLst/>
            </a:prstGeom>
          </p:spPr>
        </p:pic>
        <p:pic>
          <p:nvPicPr>
            <p:cNvPr id="10" name="Picture 10"/>
            <p:cNvPicPr>
              <a:picLocks noChangeAspect="1"/>
            </p:cNvPicPr>
            <p:nvPr/>
          </p:nvPicPr>
          <p:blipFill>
            <a:blip r:embed="rId3"/>
            <a:srcRect/>
            <a:stretch>
              <a:fillRect/>
            </a:stretch>
          </p:blipFill>
          <p:spPr>
            <a:xfrm>
              <a:off x="2269111" y="836559"/>
              <a:ext cx="815627" cy="1500003"/>
            </a:xfrm>
            <a:prstGeom prst="rect">
              <a:avLst/>
            </a:prstGeom>
          </p:spPr>
        </p:pic>
        <p:pic>
          <p:nvPicPr>
            <p:cNvPr id="11" name="Picture 11"/>
            <p:cNvPicPr>
              <a:picLocks noChangeAspect="1"/>
            </p:cNvPicPr>
            <p:nvPr/>
          </p:nvPicPr>
          <p:blipFill>
            <a:blip r:embed="rId3"/>
            <a:srcRect/>
            <a:stretch>
              <a:fillRect/>
            </a:stretch>
          </p:blipFill>
          <p:spPr>
            <a:xfrm>
              <a:off x="2436423" y="1003870"/>
              <a:ext cx="815627" cy="1500003"/>
            </a:xfrm>
            <a:prstGeom prst="rect">
              <a:avLst/>
            </a:prstGeom>
          </p:spPr>
        </p:pic>
        <p:pic>
          <p:nvPicPr>
            <p:cNvPr id="12" name="Picture 12"/>
            <p:cNvPicPr>
              <a:picLocks noChangeAspect="1"/>
            </p:cNvPicPr>
            <p:nvPr/>
          </p:nvPicPr>
          <p:blipFill>
            <a:blip r:embed="rId3"/>
            <a:srcRect/>
            <a:stretch>
              <a:fillRect/>
            </a:stretch>
          </p:blipFill>
          <p:spPr>
            <a:xfrm>
              <a:off x="2603735" y="1171182"/>
              <a:ext cx="815627" cy="1500003"/>
            </a:xfrm>
            <a:prstGeom prst="rect">
              <a:avLst/>
            </a:prstGeom>
          </p:spPr>
        </p:pic>
        <p:pic>
          <p:nvPicPr>
            <p:cNvPr id="13" name="Picture 13"/>
            <p:cNvPicPr>
              <a:picLocks noChangeAspect="1"/>
            </p:cNvPicPr>
            <p:nvPr/>
          </p:nvPicPr>
          <p:blipFill>
            <a:blip r:embed="rId3"/>
            <a:srcRect/>
            <a:stretch>
              <a:fillRect/>
            </a:stretch>
          </p:blipFill>
          <p:spPr>
            <a:xfrm>
              <a:off x="2771046" y="1338494"/>
              <a:ext cx="815627" cy="1500003"/>
            </a:xfrm>
            <a:prstGeom prst="rect">
              <a:avLst/>
            </a:prstGeom>
          </p:spPr>
        </p:pic>
        <p:pic>
          <p:nvPicPr>
            <p:cNvPr id="14" name="Picture 14"/>
            <p:cNvPicPr>
              <a:picLocks noChangeAspect="1"/>
            </p:cNvPicPr>
            <p:nvPr/>
          </p:nvPicPr>
          <p:blipFill>
            <a:blip r:embed="rId3"/>
            <a:srcRect/>
            <a:stretch>
              <a:fillRect/>
            </a:stretch>
          </p:blipFill>
          <p:spPr>
            <a:xfrm>
              <a:off x="2938358" y="1505806"/>
              <a:ext cx="815627" cy="1500003"/>
            </a:xfrm>
            <a:prstGeom prst="rect">
              <a:avLst/>
            </a:prstGeom>
          </p:spPr>
        </p:pic>
        <p:pic>
          <p:nvPicPr>
            <p:cNvPr id="15" name="Picture 15"/>
            <p:cNvPicPr>
              <a:picLocks noChangeAspect="1"/>
            </p:cNvPicPr>
            <p:nvPr/>
          </p:nvPicPr>
          <p:blipFill>
            <a:blip r:embed="rId3"/>
            <a:srcRect/>
            <a:stretch>
              <a:fillRect/>
            </a:stretch>
          </p:blipFill>
          <p:spPr>
            <a:xfrm>
              <a:off x="3105670" y="1673117"/>
              <a:ext cx="815627" cy="1500003"/>
            </a:xfrm>
            <a:prstGeom prst="rect">
              <a:avLst/>
            </a:prstGeom>
          </p:spPr>
        </p:pic>
        <p:pic>
          <p:nvPicPr>
            <p:cNvPr id="16" name="Picture 16"/>
            <p:cNvPicPr>
              <a:picLocks noChangeAspect="1"/>
            </p:cNvPicPr>
            <p:nvPr/>
          </p:nvPicPr>
          <p:blipFill>
            <a:blip r:embed="rId3"/>
            <a:srcRect/>
            <a:stretch>
              <a:fillRect/>
            </a:stretch>
          </p:blipFill>
          <p:spPr>
            <a:xfrm>
              <a:off x="3272982" y="1840429"/>
              <a:ext cx="815627" cy="1500003"/>
            </a:xfrm>
            <a:prstGeom prst="rect">
              <a:avLst/>
            </a:prstGeom>
          </p:spPr>
        </p:pic>
        <p:pic>
          <p:nvPicPr>
            <p:cNvPr id="17" name="Picture 17"/>
            <p:cNvPicPr>
              <a:picLocks noChangeAspect="1"/>
            </p:cNvPicPr>
            <p:nvPr/>
          </p:nvPicPr>
          <p:blipFill>
            <a:blip r:embed="rId3"/>
            <a:srcRect/>
            <a:stretch>
              <a:fillRect/>
            </a:stretch>
          </p:blipFill>
          <p:spPr>
            <a:xfrm>
              <a:off x="3440293" y="2007741"/>
              <a:ext cx="815627" cy="1500003"/>
            </a:xfrm>
            <a:prstGeom prst="rect">
              <a:avLst/>
            </a:prstGeom>
          </p:spPr>
        </p:pic>
        <p:pic>
          <p:nvPicPr>
            <p:cNvPr id="18" name="Picture 18"/>
            <p:cNvPicPr>
              <a:picLocks noChangeAspect="1"/>
            </p:cNvPicPr>
            <p:nvPr/>
          </p:nvPicPr>
          <p:blipFill>
            <a:blip r:embed="rId3"/>
            <a:srcRect/>
            <a:stretch>
              <a:fillRect/>
            </a:stretch>
          </p:blipFill>
          <p:spPr>
            <a:xfrm>
              <a:off x="3607605" y="2175053"/>
              <a:ext cx="815627" cy="1500003"/>
            </a:xfrm>
            <a:prstGeom prst="rect">
              <a:avLst/>
            </a:prstGeom>
          </p:spPr>
        </p:pic>
        <p:pic>
          <p:nvPicPr>
            <p:cNvPr id="19" name="Picture 19"/>
            <p:cNvPicPr>
              <a:picLocks noChangeAspect="1"/>
            </p:cNvPicPr>
            <p:nvPr/>
          </p:nvPicPr>
          <p:blipFill>
            <a:blip r:embed="rId3"/>
            <a:srcRect/>
            <a:stretch>
              <a:fillRect/>
            </a:stretch>
          </p:blipFill>
          <p:spPr>
            <a:xfrm>
              <a:off x="1024739" y="173114"/>
              <a:ext cx="815627" cy="1500003"/>
            </a:xfrm>
            <a:prstGeom prst="rect">
              <a:avLst/>
            </a:prstGeom>
          </p:spPr>
        </p:pic>
        <p:pic>
          <p:nvPicPr>
            <p:cNvPr id="20" name="Picture 20"/>
            <p:cNvPicPr>
              <a:picLocks noChangeAspect="1"/>
            </p:cNvPicPr>
            <p:nvPr/>
          </p:nvPicPr>
          <p:blipFill>
            <a:blip r:embed="rId3"/>
            <a:srcRect/>
            <a:stretch>
              <a:fillRect/>
            </a:stretch>
          </p:blipFill>
          <p:spPr>
            <a:xfrm>
              <a:off x="3774917" y="2342364"/>
              <a:ext cx="815627" cy="1500003"/>
            </a:xfrm>
            <a:prstGeom prst="rect">
              <a:avLst/>
            </a:prstGeom>
          </p:spPr>
        </p:pic>
        <p:pic>
          <p:nvPicPr>
            <p:cNvPr id="21" name="Picture 21"/>
            <p:cNvPicPr>
              <a:picLocks noChangeAspect="1"/>
            </p:cNvPicPr>
            <p:nvPr/>
          </p:nvPicPr>
          <p:blipFill>
            <a:blip r:embed="rId3"/>
            <a:srcRect/>
            <a:stretch>
              <a:fillRect/>
            </a:stretch>
          </p:blipFill>
          <p:spPr>
            <a:xfrm>
              <a:off x="3942229" y="2509676"/>
              <a:ext cx="815627" cy="1500003"/>
            </a:xfrm>
            <a:prstGeom prst="rect">
              <a:avLst/>
            </a:prstGeom>
          </p:spPr>
        </p:pic>
        <p:pic>
          <p:nvPicPr>
            <p:cNvPr id="22" name="Picture 22"/>
            <p:cNvPicPr>
              <a:picLocks noChangeAspect="1"/>
            </p:cNvPicPr>
            <p:nvPr/>
          </p:nvPicPr>
          <p:blipFill>
            <a:blip r:embed="rId3"/>
            <a:srcRect/>
            <a:stretch>
              <a:fillRect/>
            </a:stretch>
          </p:blipFill>
          <p:spPr>
            <a:xfrm>
              <a:off x="4109540" y="2676988"/>
              <a:ext cx="815627" cy="1500003"/>
            </a:xfrm>
            <a:prstGeom prst="rect">
              <a:avLst/>
            </a:prstGeom>
          </p:spPr>
        </p:pic>
        <p:pic>
          <p:nvPicPr>
            <p:cNvPr id="23" name="Picture 23"/>
            <p:cNvPicPr>
              <a:picLocks noChangeAspect="1"/>
            </p:cNvPicPr>
            <p:nvPr/>
          </p:nvPicPr>
          <p:blipFill>
            <a:blip r:embed="rId3"/>
            <a:srcRect/>
            <a:stretch>
              <a:fillRect/>
            </a:stretch>
          </p:blipFill>
          <p:spPr>
            <a:xfrm>
              <a:off x="4276852" y="2844300"/>
              <a:ext cx="815627" cy="1500003"/>
            </a:xfrm>
            <a:prstGeom prst="rect">
              <a:avLst/>
            </a:prstGeom>
          </p:spPr>
        </p:pic>
        <p:pic>
          <p:nvPicPr>
            <p:cNvPr id="24" name="Picture 24"/>
            <p:cNvPicPr>
              <a:picLocks noChangeAspect="1"/>
            </p:cNvPicPr>
            <p:nvPr/>
          </p:nvPicPr>
          <p:blipFill>
            <a:blip r:embed="rId3"/>
            <a:srcRect/>
            <a:stretch>
              <a:fillRect/>
            </a:stretch>
          </p:blipFill>
          <p:spPr>
            <a:xfrm>
              <a:off x="4444164" y="3011611"/>
              <a:ext cx="815627" cy="1500003"/>
            </a:xfrm>
            <a:prstGeom prst="rect">
              <a:avLst/>
            </a:prstGeom>
          </p:spPr>
        </p:pic>
        <p:pic>
          <p:nvPicPr>
            <p:cNvPr id="25" name="Picture 25"/>
            <p:cNvPicPr>
              <a:picLocks noChangeAspect="1"/>
            </p:cNvPicPr>
            <p:nvPr/>
          </p:nvPicPr>
          <p:blipFill>
            <a:blip r:embed="rId3"/>
            <a:srcRect/>
            <a:stretch>
              <a:fillRect/>
            </a:stretch>
          </p:blipFill>
          <p:spPr>
            <a:xfrm>
              <a:off x="1192051" y="340426"/>
              <a:ext cx="815627" cy="1500003"/>
            </a:xfrm>
            <a:prstGeom prst="rect">
              <a:avLst/>
            </a:prstGeom>
          </p:spPr>
        </p:pic>
        <p:pic>
          <p:nvPicPr>
            <p:cNvPr id="26" name="Picture 26"/>
            <p:cNvPicPr>
              <a:picLocks noChangeAspect="1"/>
            </p:cNvPicPr>
            <p:nvPr/>
          </p:nvPicPr>
          <p:blipFill>
            <a:blip r:embed="rId3"/>
            <a:srcRect/>
            <a:stretch>
              <a:fillRect/>
            </a:stretch>
          </p:blipFill>
          <p:spPr>
            <a:xfrm>
              <a:off x="1359363" y="507738"/>
              <a:ext cx="815627" cy="1500003"/>
            </a:xfrm>
            <a:prstGeom prst="rect">
              <a:avLst/>
            </a:prstGeom>
          </p:spPr>
        </p:pic>
        <p:pic>
          <p:nvPicPr>
            <p:cNvPr id="27" name="Picture 27"/>
            <p:cNvPicPr>
              <a:picLocks noChangeAspect="1"/>
            </p:cNvPicPr>
            <p:nvPr/>
          </p:nvPicPr>
          <p:blipFill>
            <a:blip r:embed="rId3"/>
            <a:srcRect/>
            <a:stretch>
              <a:fillRect/>
            </a:stretch>
          </p:blipFill>
          <p:spPr>
            <a:xfrm>
              <a:off x="1526674" y="675050"/>
              <a:ext cx="815627" cy="1500003"/>
            </a:xfrm>
            <a:prstGeom prst="rect">
              <a:avLst/>
            </a:prstGeom>
          </p:spPr>
        </p:pic>
        <p:pic>
          <p:nvPicPr>
            <p:cNvPr id="28" name="Picture 28"/>
            <p:cNvPicPr>
              <a:picLocks noChangeAspect="1"/>
            </p:cNvPicPr>
            <p:nvPr/>
          </p:nvPicPr>
          <p:blipFill>
            <a:blip r:embed="rId3"/>
            <a:srcRect/>
            <a:stretch>
              <a:fillRect/>
            </a:stretch>
          </p:blipFill>
          <p:spPr>
            <a:xfrm>
              <a:off x="1693986" y="842361"/>
              <a:ext cx="815627" cy="1500003"/>
            </a:xfrm>
            <a:prstGeom prst="rect">
              <a:avLst/>
            </a:prstGeom>
          </p:spPr>
        </p:pic>
        <p:pic>
          <p:nvPicPr>
            <p:cNvPr id="29" name="Picture 29"/>
            <p:cNvPicPr>
              <a:picLocks noChangeAspect="1"/>
            </p:cNvPicPr>
            <p:nvPr/>
          </p:nvPicPr>
          <p:blipFill>
            <a:blip r:embed="rId3"/>
            <a:srcRect/>
            <a:stretch>
              <a:fillRect/>
            </a:stretch>
          </p:blipFill>
          <p:spPr>
            <a:xfrm>
              <a:off x="1861298" y="1009673"/>
              <a:ext cx="815627" cy="1500003"/>
            </a:xfrm>
            <a:prstGeom prst="rect">
              <a:avLst/>
            </a:prstGeom>
          </p:spPr>
        </p:pic>
        <p:pic>
          <p:nvPicPr>
            <p:cNvPr id="30" name="Picture 30"/>
            <p:cNvPicPr>
              <a:picLocks noChangeAspect="1"/>
            </p:cNvPicPr>
            <p:nvPr/>
          </p:nvPicPr>
          <p:blipFill>
            <a:blip r:embed="rId3"/>
            <a:srcRect/>
            <a:stretch>
              <a:fillRect/>
            </a:stretch>
          </p:blipFill>
          <p:spPr>
            <a:xfrm>
              <a:off x="2028610" y="1176985"/>
              <a:ext cx="815627" cy="1500003"/>
            </a:xfrm>
            <a:prstGeom prst="rect">
              <a:avLst/>
            </a:prstGeom>
          </p:spPr>
        </p:pic>
        <p:pic>
          <p:nvPicPr>
            <p:cNvPr id="31" name="Picture 31"/>
            <p:cNvPicPr>
              <a:picLocks noChangeAspect="1"/>
            </p:cNvPicPr>
            <p:nvPr/>
          </p:nvPicPr>
          <p:blipFill>
            <a:blip r:embed="rId3"/>
            <a:srcRect/>
            <a:stretch>
              <a:fillRect/>
            </a:stretch>
          </p:blipFill>
          <p:spPr>
            <a:xfrm>
              <a:off x="2195921" y="1344296"/>
              <a:ext cx="815627" cy="1500003"/>
            </a:xfrm>
            <a:prstGeom prst="rect">
              <a:avLst/>
            </a:prstGeom>
          </p:spPr>
        </p:pic>
        <p:pic>
          <p:nvPicPr>
            <p:cNvPr id="32" name="Picture 32"/>
            <p:cNvPicPr>
              <a:picLocks noChangeAspect="1"/>
            </p:cNvPicPr>
            <p:nvPr/>
          </p:nvPicPr>
          <p:blipFill>
            <a:blip r:embed="rId3"/>
            <a:srcRect/>
            <a:stretch>
              <a:fillRect/>
            </a:stretch>
          </p:blipFill>
          <p:spPr>
            <a:xfrm>
              <a:off x="2363233" y="1511608"/>
              <a:ext cx="815627" cy="1500003"/>
            </a:xfrm>
            <a:prstGeom prst="rect">
              <a:avLst/>
            </a:prstGeom>
          </p:spPr>
        </p:pic>
        <p:pic>
          <p:nvPicPr>
            <p:cNvPr id="33" name="Picture 33"/>
            <p:cNvPicPr>
              <a:picLocks noChangeAspect="1"/>
            </p:cNvPicPr>
            <p:nvPr/>
          </p:nvPicPr>
          <p:blipFill>
            <a:blip r:embed="rId3"/>
            <a:srcRect/>
            <a:stretch>
              <a:fillRect/>
            </a:stretch>
          </p:blipFill>
          <p:spPr>
            <a:xfrm>
              <a:off x="2530545" y="1678920"/>
              <a:ext cx="815627" cy="1500003"/>
            </a:xfrm>
            <a:prstGeom prst="rect">
              <a:avLst/>
            </a:prstGeom>
          </p:spPr>
        </p:pic>
        <p:pic>
          <p:nvPicPr>
            <p:cNvPr id="34" name="Picture 34"/>
            <p:cNvPicPr>
              <a:picLocks noChangeAspect="1"/>
            </p:cNvPicPr>
            <p:nvPr/>
          </p:nvPicPr>
          <p:blipFill>
            <a:blip r:embed="rId3"/>
            <a:srcRect/>
            <a:stretch>
              <a:fillRect/>
            </a:stretch>
          </p:blipFill>
          <p:spPr>
            <a:xfrm>
              <a:off x="2697857" y="1846232"/>
              <a:ext cx="815627" cy="1500003"/>
            </a:xfrm>
            <a:prstGeom prst="rect">
              <a:avLst/>
            </a:prstGeom>
          </p:spPr>
        </p:pic>
        <p:pic>
          <p:nvPicPr>
            <p:cNvPr id="35" name="Picture 35"/>
            <p:cNvPicPr>
              <a:picLocks noChangeAspect="1"/>
            </p:cNvPicPr>
            <p:nvPr/>
          </p:nvPicPr>
          <p:blipFill>
            <a:blip r:embed="rId3"/>
            <a:srcRect/>
            <a:stretch>
              <a:fillRect/>
            </a:stretch>
          </p:blipFill>
          <p:spPr>
            <a:xfrm>
              <a:off x="2865168" y="2013543"/>
              <a:ext cx="815627" cy="1500003"/>
            </a:xfrm>
            <a:prstGeom prst="rect">
              <a:avLst/>
            </a:prstGeom>
          </p:spPr>
        </p:pic>
        <p:pic>
          <p:nvPicPr>
            <p:cNvPr id="36" name="Picture 36"/>
            <p:cNvPicPr>
              <a:picLocks noChangeAspect="1"/>
            </p:cNvPicPr>
            <p:nvPr/>
          </p:nvPicPr>
          <p:blipFill>
            <a:blip r:embed="rId3"/>
            <a:srcRect/>
            <a:stretch>
              <a:fillRect/>
            </a:stretch>
          </p:blipFill>
          <p:spPr>
            <a:xfrm>
              <a:off x="3032480" y="2180855"/>
              <a:ext cx="815627" cy="1500003"/>
            </a:xfrm>
            <a:prstGeom prst="rect">
              <a:avLst/>
            </a:prstGeom>
          </p:spPr>
        </p:pic>
        <p:pic>
          <p:nvPicPr>
            <p:cNvPr id="37" name="Picture 37"/>
            <p:cNvPicPr>
              <a:picLocks noChangeAspect="1"/>
            </p:cNvPicPr>
            <p:nvPr/>
          </p:nvPicPr>
          <p:blipFill>
            <a:blip r:embed="rId3"/>
            <a:srcRect/>
            <a:stretch>
              <a:fillRect/>
            </a:stretch>
          </p:blipFill>
          <p:spPr>
            <a:xfrm>
              <a:off x="3199792" y="2348167"/>
              <a:ext cx="815627" cy="1500003"/>
            </a:xfrm>
            <a:prstGeom prst="rect">
              <a:avLst/>
            </a:prstGeom>
          </p:spPr>
        </p:pic>
        <p:pic>
          <p:nvPicPr>
            <p:cNvPr id="38" name="Picture 38"/>
            <p:cNvPicPr>
              <a:picLocks noChangeAspect="1"/>
            </p:cNvPicPr>
            <p:nvPr/>
          </p:nvPicPr>
          <p:blipFill>
            <a:blip r:embed="rId3"/>
            <a:srcRect/>
            <a:stretch>
              <a:fillRect/>
            </a:stretch>
          </p:blipFill>
          <p:spPr>
            <a:xfrm>
              <a:off x="3367104" y="2515479"/>
              <a:ext cx="815627" cy="1500003"/>
            </a:xfrm>
            <a:prstGeom prst="rect">
              <a:avLst/>
            </a:prstGeom>
          </p:spPr>
        </p:pic>
        <p:pic>
          <p:nvPicPr>
            <p:cNvPr id="39" name="Picture 39"/>
            <p:cNvPicPr>
              <a:picLocks noChangeAspect="1"/>
            </p:cNvPicPr>
            <p:nvPr/>
          </p:nvPicPr>
          <p:blipFill>
            <a:blip r:embed="rId3"/>
            <a:srcRect/>
            <a:stretch>
              <a:fillRect/>
            </a:stretch>
          </p:blipFill>
          <p:spPr>
            <a:xfrm>
              <a:off x="3534415" y="2682790"/>
              <a:ext cx="815627" cy="1500003"/>
            </a:xfrm>
            <a:prstGeom prst="rect">
              <a:avLst/>
            </a:prstGeom>
          </p:spPr>
        </p:pic>
        <p:pic>
          <p:nvPicPr>
            <p:cNvPr id="40" name="Picture 40"/>
            <p:cNvPicPr>
              <a:picLocks noChangeAspect="1"/>
            </p:cNvPicPr>
            <p:nvPr/>
          </p:nvPicPr>
          <p:blipFill>
            <a:blip r:embed="rId3"/>
            <a:srcRect/>
            <a:stretch>
              <a:fillRect/>
            </a:stretch>
          </p:blipFill>
          <p:spPr>
            <a:xfrm>
              <a:off x="3701727" y="2850102"/>
              <a:ext cx="815627" cy="1500003"/>
            </a:xfrm>
            <a:prstGeom prst="rect">
              <a:avLst/>
            </a:prstGeom>
          </p:spPr>
        </p:pic>
        <p:pic>
          <p:nvPicPr>
            <p:cNvPr id="41" name="Picture 41"/>
            <p:cNvPicPr>
              <a:picLocks noChangeAspect="1"/>
            </p:cNvPicPr>
            <p:nvPr/>
          </p:nvPicPr>
          <p:blipFill>
            <a:blip r:embed="rId3"/>
            <a:srcRect/>
            <a:stretch>
              <a:fillRect/>
            </a:stretch>
          </p:blipFill>
          <p:spPr>
            <a:xfrm>
              <a:off x="3869039" y="3017414"/>
              <a:ext cx="815627" cy="1500003"/>
            </a:xfrm>
            <a:prstGeom prst="rect">
              <a:avLst/>
            </a:prstGeom>
          </p:spPr>
        </p:pic>
        <p:pic>
          <p:nvPicPr>
            <p:cNvPr id="42" name="Picture 42"/>
            <p:cNvPicPr>
              <a:picLocks noChangeAspect="1"/>
            </p:cNvPicPr>
            <p:nvPr/>
          </p:nvPicPr>
          <p:blipFill>
            <a:blip r:embed="rId3"/>
            <a:srcRect/>
            <a:stretch>
              <a:fillRect/>
            </a:stretch>
          </p:blipFill>
          <p:spPr>
            <a:xfrm>
              <a:off x="616926" y="513540"/>
              <a:ext cx="815627" cy="1500003"/>
            </a:xfrm>
            <a:prstGeom prst="rect">
              <a:avLst/>
            </a:prstGeom>
          </p:spPr>
        </p:pic>
        <p:pic>
          <p:nvPicPr>
            <p:cNvPr id="43" name="Picture 43"/>
            <p:cNvPicPr>
              <a:picLocks noChangeAspect="1"/>
            </p:cNvPicPr>
            <p:nvPr/>
          </p:nvPicPr>
          <p:blipFill>
            <a:blip r:embed="rId3"/>
            <a:srcRect/>
            <a:stretch>
              <a:fillRect/>
            </a:stretch>
          </p:blipFill>
          <p:spPr>
            <a:xfrm>
              <a:off x="784238" y="680852"/>
              <a:ext cx="815627" cy="1500003"/>
            </a:xfrm>
            <a:prstGeom prst="rect">
              <a:avLst/>
            </a:prstGeom>
          </p:spPr>
        </p:pic>
        <p:pic>
          <p:nvPicPr>
            <p:cNvPr id="44" name="Picture 44"/>
            <p:cNvPicPr>
              <a:picLocks noChangeAspect="1"/>
            </p:cNvPicPr>
            <p:nvPr/>
          </p:nvPicPr>
          <p:blipFill>
            <a:blip r:embed="rId3"/>
            <a:srcRect/>
            <a:stretch>
              <a:fillRect/>
            </a:stretch>
          </p:blipFill>
          <p:spPr>
            <a:xfrm>
              <a:off x="951549" y="848164"/>
              <a:ext cx="815627" cy="1500003"/>
            </a:xfrm>
            <a:prstGeom prst="rect">
              <a:avLst/>
            </a:prstGeom>
          </p:spPr>
        </p:pic>
        <p:pic>
          <p:nvPicPr>
            <p:cNvPr id="45" name="Picture 45"/>
            <p:cNvPicPr>
              <a:picLocks noChangeAspect="1"/>
            </p:cNvPicPr>
            <p:nvPr/>
          </p:nvPicPr>
          <p:blipFill>
            <a:blip r:embed="rId3"/>
            <a:srcRect/>
            <a:stretch>
              <a:fillRect/>
            </a:stretch>
          </p:blipFill>
          <p:spPr>
            <a:xfrm>
              <a:off x="1118861" y="1015476"/>
              <a:ext cx="815627" cy="1500003"/>
            </a:xfrm>
            <a:prstGeom prst="rect">
              <a:avLst/>
            </a:prstGeom>
          </p:spPr>
        </p:pic>
        <p:pic>
          <p:nvPicPr>
            <p:cNvPr id="46" name="Picture 46"/>
            <p:cNvPicPr>
              <a:picLocks noChangeAspect="1"/>
            </p:cNvPicPr>
            <p:nvPr/>
          </p:nvPicPr>
          <p:blipFill>
            <a:blip r:embed="rId3"/>
            <a:srcRect/>
            <a:stretch>
              <a:fillRect/>
            </a:stretch>
          </p:blipFill>
          <p:spPr>
            <a:xfrm>
              <a:off x="1286173" y="1182787"/>
              <a:ext cx="815627" cy="1500003"/>
            </a:xfrm>
            <a:prstGeom prst="rect">
              <a:avLst/>
            </a:prstGeom>
          </p:spPr>
        </p:pic>
        <p:pic>
          <p:nvPicPr>
            <p:cNvPr id="47" name="Picture 47"/>
            <p:cNvPicPr>
              <a:picLocks noChangeAspect="1"/>
            </p:cNvPicPr>
            <p:nvPr/>
          </p:nvPicPr>
          <p:blipFill>
            <a:blip r:embed="rId3"/>
            <a:srcRect/>
            <a:stretch>
              <a:fillRect/>
            </a:stretch>
          </p:blipFill>
          <p:spPr>
            <a:xfrm>
              <a:off x="1453485" y="1350099"/>
              <a:ext cx="815627" cy="1500003"/>
            </a:xfrm>
            <a:prstGeom prst="rect">
              <a:avLst/>
            </a:prstGeom>
          </p:spPr>
        </p:pic>
        <p:pic>
          <p:nvPicPr>
            <p:cNvPr id="48" name="Picture 48"/>
            <p:cNvPicPr>
              <a:picLocks noChangeAspect="1"/>
            </p:cNvPicPr>
            <p:nvPr/>
          </p:nvPicPr>
          <p:blipFill>
            <a:blip r:embed="rId3"/>
            <a:srcRect/>
            <a:stretch>
              <a:fillRect/>
            </a:stretch>
          </p:blipFill>
          <p:spPr>
            <a:xfrm>
              <a:off x="1620796" y="1517411"/>
              <a:ext cx="815627" cy="1500003"/>
            </a:xfrm>
            <a:prstGeom prst="rect">
              <a:avLst/>
            </a:prstGeom>
          </p:spPr>
        </p:pic>
        <p:pic>
          <p:nvPicPr>
            <p:cNvPr id="49" name="Picture 49"/>
            <p:cNvPicPr>
              <a:picLocks noChangeAspect="1"/>
            </p:cNvPicPr>
            <p:nvPr/>
          </p:nvPicPr>
          <p:blipFill>
            <a:blip r:embed="rId3"/>
            <a:srcRect/>
            <a:stretch>
              <a:fillRect/>
            </a:stretch>
          </p:blipFill>
          <p:spPr>
            <a:xfrm>
              <a:off x="1788108" y="1684723"/>
              <a:ext cx="815627" cy="1500003"/>
            </a:xfrm>
            <a:prstGeom prst="rect">
              <a:avLst/>
            </a:prstGeom>
          </p:spPr>
        </p:pic>
        <p:pic>
          <p:nvPicPr>
            <p:cNvPr id="50" name="Picture 50"/>
            <p:cNvPicPr>
              <a:picLocks noChangeAspect="1"/>
            </p:cNvPicPr>
            <p:nvPr/>
          </p:nvPicPr>
          <p:blipFill>
            <a:blip r:embed="rId3"/>
            <a:srcRect/>
            <a:stretch>
              <a:fillRect/>
            </a:stretch>
          </p:blipFill>
          <p:spPr>
            <a:xfrm>
              <a:off x="1955420" y="1852034"/>
              <a:ext cx="815627" cy="1500003"/>
            </a:xfrm>
            <a:prstGeom prst="rect">
              <a:avLst/>
            </a:prstGeom>
          </p:spPr>
        </p:pic>
        <p:pic>
          <p:nvPicPr>
            <p:cNvPr id="51" name="Picture 51"/>
            <p:cNvPicPr>
              <a:picLocks noChangeAspect="1"/>
            </p:cNvPicPr>
            <p:nvPr/>
          </p:nvPicPr>
          <p:blipFill>
            <a:blip r:embed="rId3"/>
            <a:srcRect/>
            <a:stretch>
              <a:fillRect/>
            </a:stretch>
          </p:blipFill>
          <p:spPr>
            <a:xfrm>
              <a:off x="2122732" y="2019346"/>
              <a:ext cx="815627" cy="1500003"/>
            </a:xfrm>
            <a:prstGeom prst="rect">
              <a:avLst/>
            </a:prstGeom>
          </p:spPr>
        </p:pic>
        <p:pic>
          <p:nvPicPr>
            <p:cNvPr id="52" name="Picture 52"/>
            <p:cNvPicPr>
              <a:picLocks noChangeAspect="1"/>
            </p:cNvPicPr>
            <p:nvPr/>
          </p:nvPicPr>
          <p:blipFill>
            <a:blip r:embed="rId3"/>
            <a:srcRect/>
            <a:stretch>
              <a:fillRect/>
            </a:stretch>
          </p:blipFill>
          <p:spPr>
            <a:xfrm>
              <a:off x="2290043" y="2186658"/>
              <a:ext cx="815627" cy="1500003"/>
            </a:xfrm>
            <a:prstGeom prst="rect">
              <a:avLst/>
            </a:prstGeom>
          </p:spPr>
        </p:pic>
        <p:pic>
          <p:nvPicPr>
            <p:cNvPr id="53" name="Picture 53"/>
            <p:cNvPicPr>
              <a:picLocks noChangeAspect="1"/>
            </p:cNvPicPr>
            <p:nvPr/>
          </p:nvPicPr>
          <p:blipFill>
            <a:blip r:embed="rId3"/>
            <a:srcRect/>
            <a:stretch>
              <a:fillRect/>
            </a:stretch>
          </p:blipFill>
          <p:spPr>
            <a:xfrm>
              <a:off x="2457355" y="2353970"/>
              <a:ext cx="815627" cy="1500003"/>
            </a:xfrm>
            <a:prstGeom prst="rect">
              <a:avLst/>
            </a:prstGeom>
          </p:spPr>
        </p:pic>
        <p:pic>
          <p:nvPicPr>
            <p:cNvPr id="54" name="Picture 54"/>
            <p:cNvPicPr>
              <a:picLocks noChangeAspect="1"/>
            </p:cNvPicPr>
            <p:nvPr/>
          </p:nvPicPr>
          <p:blipFill>
            <a:blip r:embed="rId3"/>
            <a:srcRect/>
            <a:stretch>
              <a:fillRect/>
            </a:stretch>
          </p:blipFill>
          <p:spPr>
            <a:xfrm>
              <a:off x="2624667" y="2521281"/>
              <a:ext cx="815627" cy="1500003"/>
            </a:xfrm>
            <a:prstGeom prst="rect">
              <a:avLst/>
            </a:prstGeom>
          </p:spPr>
        </p:pic>
        <p:pic>
          <p:nvPicPr>
            <p:cNvPr id="55" name="Picture 55"/>
            <p:cNvPicPr>
              <a:picLocks noChangeAspect="1"/>
            </p:cNvPicPr>
            <p:nvPr/>
          </p:nvPicPr>
          <p:blipFill>
            <a:blip r:embed="rId3"/>
            <a:srcRect/>
            <a:stretch>
              <a:fillRect/>
            </a:stretch>
          </p:blipFill>
          <p:spPr>
            <a:xfrm>
              <a:off x="2791978" y="2688593"/>
              <a:ext cx="815627" cy="1500003"/>
            </a:xfrm>
            <a:prstGeom prst="rect">
              <a:avLst/>
            </a:prstGeom>
          </p:spPr>
        </p:pic>
        <p:pic>
          <p:nvPicPr>
            <p:cNvPr id="56" name="Picture 56"/>
            <p:cNvPicPr>
              <a:picLocks noChangeAspect="1"/>
            </p:cNvPicPr>
            <p:nvPr/>
          </p:nvPicPr>
          <p:blipFill>
            <a:blip r:embed="rId3"/>
            <a:srcRect/>
            <a:stretch>
              <a:fillRect/>
            </a:stretch>
          </p:blipFill>
          <p:spPr>
            <a:xfrm>
              <a:off x="2959290" y="2855905"/>
              <a:ext cx="815627" cy="1500003"/>
            </a:xfrm>
            <a:prstGeom prst="rect">
              <a:avLst/>
            </a:prstGeom>
          </p:spPr>
        </p:pic>
        <p:pic>
          <p:nvPicPr>
            <p:cNvPr id="57" name="Picture 57"/>
            <p:cNvPicPr>
              <a:picLocks noChangeAspect="1"/>
            </p:cNvPicPr>
            <p:nvPr/>
          </p:nvPicPr>
          <p:blipFill>
            <a:blip r:embed="rId3"/>
            <a:srcRect/>
            <a:stretch>
              <a:fillRect/>
            </a:stretch>
          </p:blipFill>
          <p:spPr>
            <a:xfrm>
              <a:off x="3126602" y="3023216"/>
              <a:ext cx="815627" cy="1500003"/>
            </a:xfrm>
            <a:prstGeom prst="rect">
              <a:avLst/>
            </a:prstGeom>
          </p:spPr>
        </p:pic>
        <p:pic>
          <p:nvPicPr>
            <p:cNvPr id="58" name="Picture 58"/>
            <p:cNvPicPr>
              <a:picLocks noChangeAspect="1"/>
            </p:cNvPicPr>
            <p:nvPr/>
          </p:nvPicPr>
          <p:blipFill>
            <a:blip r:embed="rId3"/>
            <a:srcRect/>
            <a:stretch>
              <a:fillRect/>
            </a:stretch>
          </p:blipFill>
          <p:spPr>
            <a:xfrm>
              <a:off x="3272982" y="3173120"/>
              <a:ext cx="815627" cy="1500003"/>
            </a:xfrm>
            <a:prstGeom prst="rect">
              <a:avLst/>
            </a:prstGeom>
          </p:spPr>
        </p:pic>
        <p:pic>
          <p:nvPicPr>
            <p:cNvPr id="59" name="Picture 59"/>
            <p:cNvPicPr>
              <a:picLocks noChangeAspect="1"/>
            </p:cNvPicPr>
            <p:nvPr/>
          </p:nvPicPr>
          <p:blipFill>
            <a:blip r:embed="rId3"/>
            <a:srcRect/>
            <a:stretch>
              <a:fillRect/>
            </a:stretch>
          </p:blipFill>
          <p:spPr>
            <a:xfrm>
              <a:off x="261407" y="842361"/>
              <a:ext cx="815627" cy="1500003"/>
            </a:xfrm>
            <a:prstGeom prst="rect">
              <a:avLst/>
            </a:prstGeom>
          </p:spPr>
        </p:pic>
        <p:pic>
          <p:nvPicPr>
            <p:cNvPr id="60" name="Picture 60"/>
            <p:cNvPicPr>
              <a:picLocks noChangeAspect="1"/>
            </p:cNvPicPr>
            <p:nvPr/>
          </p:nvPicPr>
          <p:blipFill>
            <a:blip r:embed="rId3"/>
            <a:srcRect/>
            <a:stretch>
              <a:fillRect/>
            </a:stretch>
          </p:blipFill>
          <p:spPr>
            <a:xfrm>
              <a:off x="428718" y="1009673"/>
              <a:ext cx="815627" cy="1500003"/>
            </a:xfrm>
            <a:prstGeom prst="rect">
              <a:avLst/>
            </a:prstGeom>
          </p:spPr>
        </p:pic>
        <p:pic>
          <p:nvPicPr>
            <p:cNvPr id="61" name="Picture 61"/>
            <p:cNvPicPr>
              <a:picLocks noChangeAspect="1"/>
            </p:cNvPicPr>
            <p:nvPr/>
          </p:nvPicPr>
          <p:blipFill>
            <a:blip r:embed="rId3"/>
            <a:srcRect/>
            <a:stretch>
              <a:fillRect/>
            </a:stretch>
          </p:blipFill>
          <p:spPr>
            <a:xfrm>
              <a:off x="596030" y="1176985"/>
              <a:ext cx="815627" cy="1500003"/>
            </a:xfrm>
            <a:prstGeom prst="rect">
              <a:avLst/>
            </a:prstGeom>
          </p:spPr>
        </p:pic>
        <p:pic>
          <p:nvPicPr>
            <p:cNvPr id="62" name="Picture 62"/>
            <p:cNvPicPr>
              <a:picLocks noChangeAspect="1"/>
            </p:cNvPicPr>
            <p:nvPr/>
          </p:nvPicPr>
          <p:blipFill>
            <a:blip r:embed="rId3"/>
            <a:srcRect/>
            <a:stretch>
              <a:fillRect/>
            </a:stretch>
          </p:blipFill>
          <p:spPr>
            <a:xfrm>
              <a:off x="763342" y="1344296"/>
              <a:ext cx="815627" cy="1500003"/>
            </a:xfrm>
            <a:prstGeom prst="rect">
              <a:avLst/>
            </a:prstGeom>
          </p:spPr>
        </p:pic>
        <p:pic>
          <p:nvPicPr>
            <p:cNvPr id="63" name="Picture 63"/>
            <p:cNvPicPr>
              <a:picLocks noChangeAspect="1"/>
            </p:cNvPicPr>
            <p:nvPr/>
          </p:nvPicPr>
          <p:blipFill>
            <a:blip r:embed="rId3"/>
            <a:srcRect/>
            <a:stretch>
              <a:fillRect/>
            </a:stretch>
          </p:blipFill>
          <p:spPr>
            <a:xfrm>
              <a:off x="930653" y="1511608"/>
              <a:ext cx="815627" cy="1500003"/>
            </a:xfrm>
            <a:prstGeom prst="rect">
              <a:avLst/>
            </a:prstGeom>
          </p:spPr>
        </p:pic>
        <p:pic>
          <p:nvPicPr>
            <p:cNvPr id="64" name="Picture 64"/>
            <p:cNvPicPr>
              <a:picLocks noChangeAspect="1"/>
            </p:cNvPicPr>
            <p:nvPr/>
          </p:nvPicPr>
          <p:blipFill>
            <a:blip r:embed="rId3"/>
            <a:srcRect/>
            <a:stretch>
              <a:fillRect/>
            </a:stretch>
          </p:blipFill>
          <p:spPr>
            <a:xfrm>
              <a:off x="1097965" y="1678920"/>
              <a:ext cx="815627" cy="1500003"/>
            </a:xfrm>
            <a:prstGeom prst="rect">
              <a:avLst/>
            </a:prstGeom>
          </p:spPr>
        </p:pic>
        <p:pic>
          <p:nvPicPr>
            <p:cNvPr id="65" name="Picture 65"/>
            <p:cNvPicPr>
              <a:picLocks noChangeAspect="1"/>
            </p:cNvPicPr>
            <p:nvPr/>
          </p:nvPicPr>
          <p:blipFill>
            <a:blip r:embed="rId3"/>
            <a:srcRect/>
            <a:stretch>
              <a:fillRect/>
            </a:stretch>
          </p:blipFill>
          <p:spPr>
            <a:xfrm>
              <a:off x="1265277" y="1846232"/>
              <a:ext cx="815627" cy="1500003"/>
            </a:xfrm>
            <a:prstGeom prst="rect">
              <a:avLst/>
            </a:prstGeom>
          </p:spPr>
        </p:pic>
        <p:pic>
          <p:nvPicPr>
            <p:cNvPr id="66" name="Picture 66"/>
            <p:cNvPicPr>
              <a:picLocks noChangeAspect="1"/>
            </p:cNvPicPr>
            <p:nvPr/>
          </p:nvPicPr>
          <p:blipFill>
            <a:blip r:embed="rId3"/>
            <a:srcRect/>
            <a:stretch>
              <a:fillRect/>
            </a:stretch>
          </p:blipFill>
          <p:spPr>
            <a:xfrm>
              <a:off x="1432589" y="2013543"/>
              <a:ext cx="815627" cy="1500003"/>
            </a:xfrm>
            <a:prstGeom prst="rect">
              <a:avLst/>
            </a:prstGeom>
          </p:spPr>
        </p:pic>
        <p:pic>
          <p:nvPicPr>
            <p:cNvPr id="67" name="Picture 67"/>
            <p:cNvPicPr>
              <a:picLocks noChangeAspect="1"/>
            </p:cNvPicPr>
            <p:nvPr/>
          </p:nvPicPr>
          <p:blipFill>
            <a:blip r:embed="rId3"/>
            <a:srcRect/>
            <a:stretch>
              <a:fillRect/>
            </a:stretch>
          </p:blipFill>
          <p:spPr>
            <a:xfrm>
              <a:off x="1599900" y="2180855"/>
              <a:ext cx="815627" cy="1500003"/>
            </a:xfrm>
            <a:prstGeom prst="rect">
              <a:avLst/>
            </a:prstGeom>
          </p:spPr>
        </p:pic>
        <p:pic>
          <p:nvPicPr>
            <p:cNvPr id="68" name="Picture 68"/>
            <p:cNvPicPr>
              <a:picLocks noChangeAspect="1"/>
            </p:cNvPicPr>
            <p:nvPr/>
          </p:nvPicPr>
          <p:blipFill>
            <a:blip r:embed="rId3"/>
            <a:srcRect/>
            <a:stretch>
              <a:fillRect/>
            </a:stretch>
          </p:blipFill>
          <p:spPr>
            <a:xfrm>
              <a:off x="1767212" y="2348167"/>
              <a:ext cx="815627" cy="1500003"/>
            </a:xfrm>
            <a:prstGeom prst="rect">
              <a:avLst/>
            </a:prstGeom>
          </p:spPr>
        </p:pic>
        <p:pic>
          <p:nvPicPr>
            <p:cNvPr id="69" name="Picture 69"/>
            <p:cNvPicPr>
              <a:picLocks noChangeAspect="1"/>
            </p:cNvPicPr>
            <p:nvPr/>
          </p:nvPicPr>
          <p:blipFill>
            <a:blip r:embed="rId3"/>
            <a:srcRect/>
            <a:stretch>
              <a:fillRect/>
            </a:stretch>
          </p:blipFill>
          <p:spPr>
            <a:xfrm>
              <a:off x="1934524" y="2515479"/>
              <a:ext cx="815627" cy="1500003"/>
            </a:xfrm>
            <a:prstGeom prst="rect">
              <a:avLst/>
            </a:prstGeom>
          </p:spPr>
        </p:pic>
        <p:pic>
          <p:nvPicPr>
            <p:cNvPr id="70" name="Picture 70"/>
            <p:cNvPicPr>
              <a:picLocks noChangeAspect="1"/>
            </p:cNvPicPr>
            <p:nvPr/>
          </p:nvPicPr>
          <p:blipFill>
            <a:blip r:embed="rId3"/>
            <a:srcRect/>
            <a:stretch>
              <a:fillRect/>
            </a:stretch>
          </p:blipFill>
          <p:spPr>
            <a:xfrm>
              <a:off x="2101836" y="2682790"/>
              <a:ext cx="815627" cy="1500003"/>
            </a:xfrm>
            <a:prstGeom prst="rect">
              <a:avLst/>
            </a:prstGeom>
          </p:spPr>
        </p:pic>
        <p:pic>
          <p:nvPicPr>
            <p:cNvPr id="71" name="Picture 71"/>
            <p:cNvPicPr>
              <a:picLocks noChangeAspect="1"/>
            </p:cNvPicPr>
            <p:nvPr/>
          </p:nvPicPr>
          <p:blipFill>
            <a:blip r:embed="rId3"/>
            <a:srcRect/>
            <a:stretch>
              <a:fillRect/>
            </a:stretch>
          </p:blipFill>
          <p:spPr>
            <a:xfrm>
              <a:off x="2269147" y="2850102"/>
              <a:ext cx="815627" cy="1500003"/>
            </a:xfrm>
            <a:prstGeom prst="rect">
              <a:avLst/>
            </a:prstGeom>
          </p:spPr>
        </p:pic>
        <p:pic>
          <p:nvPicPr>
            <p:cNvPr id="72" name="Picture 72"/>
            <p:cNvPicPr>
              <a:picLocks noChangeAspect="1"/>
            </p:cNvPicPr>
            <p:nvPr/>
          </p:nvPicPr>
          <p:blipFill>
            <a:blip r:embed="rId3"/>
            <a:srcRect/>
            <a:stretch>
              <a:fillRect/>
            </a:stretch>
          </p:blipFill>
          <p:spPr>
            <a:xfrm>
              <a:off x="2436459" y="3017414"/>
              <a:ext cx="815627" cy="1500003"/>
            </a:xfrm>
            <a:prstGeom prst="rect">
              <a:avLst/>
            </a:prstGeom>
          </p:spPr>
        </p:pic>
        <p:pic>
          <p:nvPicPr>
            <p:cNvPr id="73" name="Picture 73"/>
            <p:cNvPicPr>
              <a:picLocks noChangeAspect="1"/>
            </p:cNvPicPr>
            <p:nvPr/>
          </p:nvPicPr>
          <p:blipFill>
            <a:blip r:embed="rId3"/>
            <a:srcRect/>
            <a:stretch>
              <a:fillRect/>
            </a:stretch>
          </p:blipFill>
          <p:spPr>
            <a:xfrm>
              <a:off x="2603771" y="3184726"/>
              <a:ext cx="815627" cy="1500003"/>
            </a:xfrm>
            <a:prstGeom prst="rect">
              <a:avLst/>
            </a:prstGeom>
          </p:spPr>
        </p:pic>
        <p:pic>
          <p:nvPicPr>
            <p:cNvPr id="74" name="Picture 74"/>
            <p:cNvPicPr>
              <a:picLocks noChangeAspect="1"/>
            </p:cNvPicPr>
            <p:nvPr/>
          </p:nvPicPr>
          <p:blipFill>
            <a:blip r:embed="rId3"/>
            <a:srcRect/>
            <a:stretch>
              <a:fillRect/>
            </a:stretch>
          </p:blipFill>
          <p:spPr>
            <a:xfrm>
              <a:off x="0" y="1127051"/>
              <a:ext cx="815627" cy="1500003"/>
            </a:xfrm>
            <a:prstGeom prst="rect">
              <a:avLst/>
            </a:prstGeom>
          </p:spPr>
        </p:pic>
        <p:pic>
          <p:nvPicPr>
            <p:cNvPr id="75" name="Picture 75"/>
            <p:cNvPicPr>
              <a:picLocks noChangeAspect="1"/>
            </p:cNvPicPr>
            <p:nvPr/>
          </p:nvPicPr>
          <p:blipFill>
            <a:blip r:embed="rId3"/>
            <a:srcRect/>
            <a:stretch>
              <a:fillRect/>
            </a:stretch>
          </p:blipFill>
          <p:spPr>
            <a:xfrm>
              <a:off x="167312" y="1294363"/>
              <a:ext cx="815627" cy="1500003"/>
            </a:xfrm>
            <a:prstGeom prst="rect">
              <a:avLst/>
            </a:prstGeom>
          </p:spPr>
        </p:pic>
        <p:pic>
          <p:nvPicPr>
            <p:cNvPr id="76" name="Picture 76"/>
            <p:cNvPicPr>
              <a:picLocks noChangeAspect="1"/>
            </p:cNvPicPr>
            <p:nvPr/>
          </p:nvPicPr>
          <p:blipFill>
            <a:blip r:embed="rId3"/>
            <a:srcRect/>
            <a:stretch>
              <a:fillRect/>
            </a:stretch>
          </p:blipFill>
          <p:spPr>
            <a:xfrm>
              <a:off x="334623" y="1461675"/>
              <a:ext cx="815627" cy="1500003"/>
            </a:xfrm>
            <a:prstGeom prst="rect">
              <a:avLst/>
            </a:prstGeom>
          </p:spPr>
        </p:pic>
        <p:pic>
          <p:nvPicPr>
            <p:cNvPr id="77" name="Picture 77"/>
            <p:cNvPicPr>
              <a:picLocks noChangeAspect="1"/>
            </p:cNvPicPr>
            <p:nvPr/>
          </p:nvPicPr>
          <p:blipFill>
            <a:blip r:embed="rId3"/>
            <a:srcRect/>
            <a:stretch>
              <a:fillRect/>
            </a:stretch>
          </p:blipFill>
          <p:spPr>
            <a:xfrm>
              <a:off x="501935" y="1628986"/>
              <a:ext cx="815627" cy="1500003"/>
            </a:xfrm>
            <a:prstGeom prst="rect">
              <a:avLst/>
            </a:prstGeom>
          </p:spPr>
        </p:pic>
        <p:pic>
          <p:nvPicPr>
            <p:cNvPr id="78" name="Picture 78"/>
            <p:cNvPicPr>
              <a:picLocks noChangeAspect="1"/>
            </p:cNvPicPr>
            <p:nvPr/>
          </p:nvPicPr>
          <p:blipFill>
            <a:blip r:embed="rId3"/>
            <a:srcRect/>
            <a:stretch>
              <a:fillRect/>
            </a:stretch>
          </p:blipFill>
          <p:spPr>
            <a:xfrm>
              <a:off x="669247" y="1796298"/>
              <a:ext cx="815627" cy="1500003"/>
            </a:xfrm>
            <a:prstGeom prst="rect">
              <a:avLst/>
            </a:prstGeom>
          </p:spPr>
        </p:pic>
        <p:pic>
          <p:nvPicPr>
            <p:cNvPr id="79" name="Picture 79"/>
            <p:cNvPicPr>
              <a:picLocks noChangeAspect="1"/>
            </p:cNvPicPr>
            <p:nvPr/>
          </p:nvPicPr>
          <p:blipFill>
            <a:blip r:embed="rId3"/>
            <a:srcRect/>
            <a:stretch>
              <a:fillRect/>
            </a:stretch>
          </p:blipFill>
          <p:spPr>
            <a:xfrm>
              <a:off x="836559" y="1963610"/>
              <a:ext cx="815627" cy="1500003"/>
            </a:xfrm>
            <a:prstGeom prst="rect">
              <a:avLst/>
            </a:prstGeom>
          </p:spPr>
        </p:pic>
        <p:pic>
          <p:nvPicPr>
            <p:cNvPr id="80" name="Picture 80"/>
            <p:cNvPicPr>
              <a:picLocks noChangeAspect="1"/>
            </p:cNvPicPr>
            <p:nvPr/>
          </p:nvPicPr>
          <p:blipFill>
            <a:blip r:embed="rId3"/>
            <a:srcRect/>
            <a:stretch>
              <a:fillRect/>
            </a:stretch>
          </p:blipFill>
          <p:spPr>
            <a:xfrm>
              <a:off x="1003870" y="2130922"/>
              <a:ext cx="815627" cy="1500003"/>
            </a:xfrm>
            <a:prstGeom prst="rect">
              <a:avLst/>
            </a:prstGeom>
          </p:spPr>
        </p:pic>
        <p:pic>
          <p:nvPicPr>
            <p:cNvPr id="81" name="Picture 81"/>
            <p:cNvPicPr>
              <a:picLocks noChangeAspect="1"/>
            </p:cNvPicPr>
            <p:nvPr/>
          </p:nvPicPr>
          <p:blipFill>
            <a:blip r:embed="rId3"/>
            <a:srcRect/>
            <a:stretch>
              <a:fillRect/>
            </a:stretch>
          </p:blipFill>
          <p:spPr>
            <a:xfrm>
              <a:off x="1171182" y="2298233"/>
              <a:ext cx="815627" cy="1500003"/>
            </a:xfrm>
            <a:prstGeom prst="rect">
              <a:avLst/>
            </a:prstGeom>
          </p:spPr>
        </p:pic>
        <p:pic>
          <p:nvPicPr>
            <p:cNvPr id="82" name="Picture 82"/>
            <p:cNvPicPr>
              <a:picLocks noChangeAspect="1"/>
            </p:cNvPicPr>
            <p:nvPr/>
          </p:nvPicPr>
          <p:blipFill>
            <a:blip r:embed="rId3"/>
            <a:srcRect/>
            <a:stretch>
              <a:fillRect/>
            </a:stretch>
          </p:blipFill>
          <p:spPr>
            <a:xfrm>
              <a:off x="1338494" y="2465545"/>
              <a:ext cx="815627" cy="1500003"/>
            </a:xfrm>
            <a:prstGeom prst="rect">
              <a:avLst/>
            </a:prstGeom>
          </p:spPr>
        </p:pic>
        <p:pic>
          <p:nvPicPr>
            <p:cNvPr id="83" name="Picture 83"/>
            <p:cNvPicPr>
              <a:picLocks noChangeAspect="1"/>
            </p:cNvPicPr>
            <p:nvPr/>
          </p:nvPicPr>
          <p:blipFill>
            <a:blip r:embed="rId3"/>
            <a:srcRect/>
            <a:stretch>
              <a:fillRect/>
            </a:stretch>
          </p:blipFill>
          <p:spPr>
            <a:xfrm>
              <a:off x="1505806" y="2632857"/>
              <a:ext cx="815627" cy="1500003"/>
            </a:xfrm>
            <a:prstGeom prst="rect">
              <a:avLst/>
            </a:prstGeom>
          </p:spPr>
        </p:pic>
        <p:pic>
          <p:nvPicPr>
            <p:cNvPr id="84" name="Picture 84"/>
            <p:cNvPicPr>
              <a:picLocks noChangeAspect="1"/>
            </p:cNvPicPr>
            <p:nvPr/>
          </p:nvPicPr>
          <p:blipFill>
            <a:blip r:embed="rId3"/>
            <a:srcRect/>
            <a:stretch>
              <a:fillRect/>
            </a:stretch>
          </p:blipFill>
          <p:spPr>
            <a:xfrm>
              <a:off x="1673117" y="2800169"/>
              <a:ext cx="815627" cy="1500003"/>
            </a:xfrm>
            <a:prstGeom prst="rect">
              <a:avLst/>
            </a:prstGeom>
          </p:spPr>
        </p:pic>
        <p:pic>
          <p:nvPicPr>
            <p:cNvPr id="85" name="Picture 85"/>
            <p:cNvPicPr>
              <a:picLocks noChangeAspect="1"/>
            </p:cNvPicPr>
            <p:nvPr/>
          </p:nvPicPr>
          <p:blipFill>
            <a:blip r:embed="rId3"/>
            <a:srcRect/>
            <a:stretch>
              <a:fillRect/>
            </a:stretch>
          </p:blipFill>
          <p:spPr>
            <a:xfrm>
              <a:off x="1840429" y="2967480"/>
              <a:ext cx="815627" cy="1500003"/>
            </a:xfrm>
            <a:prstGeom prst="rect">
              <a:avLst/>
            </a:prstGeom>
          </p:spPr>
        </p:pic>
        <p:pic>
          <p:nvPicPr>
            <p:cNvPr id="86" name="Picture 86"/>
            <p:cNvPicPr>
              <a:picLocks noChangeAspect="1"/>
            </p:cNvPicPr>
            <p:nvPr/>
          </p:nvPicPr>
          <p:blipFill>
            <a:blip r:embed="rId3"/>
            <a:srcRect/>
            <a:stretch>
              <a:fillRect/>
            </a:stretch>
          </p:blipFill>
          <p:spPr>
            <a:xfrm>
              <a:off x="2007741" y="3134792"/>
              <a:ext cx="815627" cy="1500003"/>
            </a:xfrm>
            <a:prstGeom prst="rect">
              <a:avLst/>
            </a:prstGeom>
          </p:spPr>
        </p:pic>
      </p:grpSp>
      <p:pic>
        <p:nvPicPr>
          <p:cNvPr id="87" name="Picture 8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65934" y="1028700"/>
            <a:ext cx="3648498" cy="4777084"/>
          </a:xfrm>
          <a:prstGeom prst="rect">
            <a:avLst/>
          </a:prstGeom>
        </p:spPr>
      </p:pic>
      <p:pic>
        <p:nvPicPr>
          <p:cNvPr id="88" name="Picture 8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55996" y="7089343"/>
            <a:ext cx="1734187" cy="1712510"/>
          </a:xfrm>
          <a:prstGeom prst="rect">
            <a:avLst/>
          </a:prstGeom>
        </p:spPr>
      </p:pic>
      <p:sp>
        <p:nvSpPr>
          <p:cNvPr id="89" name="TextBox 89"/>
          <p:cNvSpPr txBox="1"/>
          <p:nvPr/>
        </p:nvSpPr>
        <p:spPr>
          <a:xfrm>
            <a:off x="1028700" y="1120838"/>
            <a:ext cx="5181024" cy="1654430"/>
          </a:xfrm>
          <a:prstGeom prst="rect">
            <a:avLst/>
          </a:prstGeom>
        </p:spPr>
        <p:txBody>
          <a:bodyPr lIns="0" tIns="0" rIns="0" bIns="0" rtlCol="0" anchor="t">
            <a:spAutoFit/>
          </a:bodyPr>
          <a:lstStyle/>
          <a:p>
            <a:pPr>
              <a:lnSpc>
                <a:spcPts val="6431"/>
              </a:lnSpc>
            </a:pPr>
            <a:r>
              <a:rPr lang="en-US" sz="5592">
                <a:solidFill>
                  <a:srgbClr val="FFFFFF"/>
                </a:solidFill>
                <a:latin typeface="Hatton"/>
              </a:rPr>
              <a:t>06/</a:t>
            </a:r>
          </a:p>
          <a:p>
            <a:pPr>
              <a:lnSpc>
                <a:spcPts val="6431"/>
              </a:lnSpc>
            </a:pPr>
            <a:r>
              <a:rPr lang="en-US" sz="5592">
                <a:solidFill>
                  <a:srgbClr val="FFFFFF"/>
                </a:solidFill>
                <a:latin typeface="Hatton"/>
              </a:rPr>
              <a:t>Conclusions</a:t>
            </a:r>
          </a:p>
        </p:txBody>
      </p:sp>
      <p:sp>
        <p:nvSpPr>
          <p:cNvPr id="90" name="TextBox 90"/>
          <p:cNvSpPr txBox="1"/>
          <p:nvPr/>
        </p:nvSpPr>
        <p:spPr>
          <a:xfrm>
            <a:off x="9767148" y="258341"/>
            <a:ext cx="7079705" cy="576106"/>
          </a:xfrm>
          <a:prstGeom prst="rect">
            <a:avLst/>
          </a:prstGeom>
        </p:spPr>
        <p:txBody>
          <a:bodyPr lIns="0" tIns="0" rIns="0" bIns="0" rtlCol="0" anchor="t">
            <a:spAutoFit/>
          </a:bodyPr>
          <a:lstStyle/>
          <a:p>
            <a:pPr algn="ctr">
              <a:lnSpc>
                <a:spcPts val="4284"/>
              </a:lnSpc>
            </a:pPr>
            <a:r>
              <a:rPr lang="en-US" sz="3725" u="sng">
                <a:solidFill>
                  <a:srgbClr val="FFFFFF"/>
                </a:solidFill>
                <a:latin typeface="Hatton"/>
              </a:rPr>
              <a:t>1 tonne of CO2 looks like:</a:t>
            </a:r>
          </a:p>
        </p:txBody>
      </p:sp>
      <p:sp>
        <p:nvSpPr>
          <p:cNvPr id="91" name="TextBox 91"/>
          <p:cNvSpPr txBox="1"/>
          <p:nvPr/>
        </p:nvSpPr>
        <p:spPr>
          <a:xfrm>
            <a:off x="1028700" y="3032781"/>
            <a:ext cx="7357282" cy="4577694"/>
          </a:xfrm>
          <a:prstGeom prst="rect">
            <a:avLst/>
          </a:prstGeom>
        </p:spPr>
        <p:txBody>
          <a:bodyPr lIns="0" tIns="0" rIns="0" bIns="0" rtlCol="0" anchor="t">
            <a:spAutoFit/>
          </a:bodyPr>
          <a:lstStyle/>
          <a:p>
            <a:pPr marL="437379" lvl="1" indent="-218689">
              <a:lnSpc>
                <a:spcPts val="2836"/>
              </a:lnSpc>
              <a:buFont typeface="Arial"/>
              <a:buChar char="•"/>
            </a:pPr>
            <a:r>
              <a:rPr lang="en-US" sz="2025" dirty="0">
                <a:solidFill>
                  <a:srgbClr val="FFFFFF"/>
                </a:solidFill>
                <a:latin typeface="Open Sans Bold"/>
              </a:rPr>
              <a:t>China</a:t>
            </a:r>
            <a:r>
              <a:rPr lang="en-US" sz="2025" dirty="0">
                <a:solidFill>
                  <a:srgbClr val="FFFFFF"/>
                </a:solidFill>
                <a:latin typeface="Open Sans"/>
              </a:rPr>
              <a:t>, </a:t>
            </a:r>
            <a:r>
              <a:rPr lang="en-US" sz="2025" dirty="0">
                <a:solidFill>
                  <a:srgbClr val="FFFFFF"/>
                </a:solidFill>
                <a:latin typeface="Open Sans Bold"/>
              </a:rPr>
              <a:t>India</a:t>
            </a:r>
            <a:r>
              <a:rPr lang="en-US" sz="2025" dirty="0">
                <a:solidFill>
                  <a:srgbClr val="FFFFFF"/>
                </a:solidFill>
                <a:latin typeface="Open Sans"/>
              </a:rPr>
              <a:t> and the </a:t>
            </a:r>
            <a:r>
              <a:rPr lang="en-US" sz="2025" dirty="0">
                <a:solidFill>
                  <a:srgbClr val="FFFFFF"/>
                </a:solidFill>
                <a:latin typeface="Open Sans Bold"/>
              </a:rPr>
              <a:t>USA</a:t>
            </a:r>
            <a:r>
              <a:rPr lang="en-US" sz="2025" dirty="0">
                <a:solidFill>
                  <a:srgbClr val="FFFFFF"/>
                </a:solidFill>
                <a:latin typeface="Open Sans"/>
              </a:rPr>
              <a:t> are the largest food producers in the world.</a:t>
            </a:r>
          </a:p>
          <a:p>
            <a:pPr marL="437379" lvl="1" indent="-218689">
              <a:lnSpc>
                <a:spcPts val="2836"/>
              </a:lnSpc>
              <a:buFont typeface="Arial"/>
              <a:buChar char="•"/>
            </a:pPr>
            <a:r>
              <a:rPr lang="en-US" sz="2025" dirty="0">
                <a:solidFill>
                  <a:srgbClr val="FFFFFF"/>
                </a:solidFill>
                <a:latin typeface="Open Sans Bold"/>
              </a:rPr>
              <a:t>Milk</a:t>
            </a:r>
            <a:r>
              <a:rPr lang="en-US" sz="2025" dirty="0">
                <a:solidFill>
                  <a:srgbClr val="FFFFFF"/>
                </a:solidFill>
                <a:latin typeface="Open Sans"/>
              </a:rPr>
              <a:t>, </a:t>
            </a:r>
            <a:r>
              <a:rPr lang="en-US" sz="2025" dirty="0">
                <a:solidFill>
                  <a:srgbClr val="FFFFFF"/>
                </a:solidFill>
                <a:latin typeface="Open Sans Bold"/>
              </a:rPr>
              <a:t>vegetables</a:t>
            </a:r>
            <a:r>
              <a:rPr lang="en-US" sz="2025" dirty="0">
                <a:solidFill>
                  <a:srgbClr val="FFFFFF"/>
                </a:solidFill>
                <a:latin typeface="Open Sans"/>
              </a:rPr>
              <a:t>, </a:t>
            </a:r>
            <a:r>
              <a:rPr lang="en-US" sz="2025" dirty="0">
                <a:solidFill>
                  <a:srgbClr val="FFFFFF"/>
                </a:solidFill>
                <a:latin typeface="Open Sans Bold"/>
              </a:rPr>
              <a:t>wheat</a:t>
            </a:r>
            <a:r>
              <a:rPr lang="en-US" sz="2025" dirty="0">
                <a:solidFill>
                  <a:srgbClr val="FFFFFF"/>
                </a:solidFill>
                <a:latin typeface="Open Sans"/>
              </a:rPr>
              <a:t> and </a:t>
            </a:r>
            <a:r>
              <a:rPr lang="en-US" sz="2025" dirty="0">
                <a:solidFill>
                  <a:srgbClr val="FFFFFF"/>
                </a:solidFill>
                <a:latin typeface="Open Sans Bold"/>
              </a:rPr>
              <a:t>beer</a:t>
            </a:r>
            <a:r>
              <a:rPr lang="en-US" sz="2025" dirty="0">
                <a:solidFill>
                  <a:srgbClr val="FFFFFF"/>
                </a:solidFill>
                <a:latin typeface="Open Sans"/>
              </a:rPr>
              <a:t> are the largest food production in Australia and New Zealand.</a:t>
            </a:r>
          </a:p>
          <a:p>
            <a:pPr marL="437379" lvl="1" indent="-218689">
              <a:lnSpc>
                <a:spcPts val="2836"/>
              </a:lnSpc>
              <a:buFont typeface="Arial"/>
              <a:buChar char="•"/>
            </a:pPr>
            <a:r>
              <a:rPr lang="en-US" sz="2025" dirty="0">
                <a:solidFill>
                  <a:srgbClr val="FFFFFF"/>
                </a:solidFill>
                <a:latin typeface="Open Sans Bold"/>
              </a:rPr>
              <a:t>Beef herd</a:t>
            </a:r>
            <a:r>
              <a:rPr lang="en-US" sz="2025" dirty="0">
                <a:solidFill>
                  <a:srgbClr val="FFFFFF"/>
                </a:solidFill>
                <a:latin typeface="Open Sans"/>
              </a:rPr>
              <a:t> and </a:t>
            </a:r>
            <a:r>
              <a:rPr lang="en-US" sz="2025" dirty="0">
                <a:solidFill>
                  <a:srgbClr val="FFFFFF"/>
                </a:solidFill>
                <a:latin typeface="Open Sans Bold"/>
              </a:rPr>
              <a:t>lamb &amp; mutton</a:t>
            </a:r>
            <a:r>
              <a:rPr lang="en-US" sz="2025" dirty="0">
                <a:solidFill>
                  <a:srgbClr val="FFFFFF"/>
                </a:solidFill>
                <a:latin typeface="Open Sans"/>
              </a:rPr>
              <a:t> are the food productions with the </a:t>
            </a:r>
            <a:r>
              <a:rPr lang="en-US" sz="2025" dirty="0">
                <a:solidFill>
                  <a:srgbClr val="FFFFFF"/>
                </a:solidFill>
                <a:latin typeface="Open Sans Bold"/>
              </a:rPr>
              <a:t>highest impact on the environment</a:t>
            </a:r>
            <a:r>
              <a:rPr lang="en-US" sz="2025" dirty="0">
                <a:solidFill>
                  <a:srgbClr val="FFFFFF"/>
                </a:solidFill>
                <a:latin typeface="Open Sans"/>
              </a:rPr>
              <a:t>.</a:t>
            </a:r>
          </a:p>
          <a:p>
            <a:pPr marL="437379" lvl="1" indent="-218689">
              <a:lnSpc>
                <a:spcPts val="2836"/>
              </a:lnSpc>
              <a:buFont typeface="Arial"/>
              <a:buChar char="•"/>
            </a:pPr>
            <a:r>
              <a:rPr lang="en-US" sz="2025" dirty="0">
                <a:solidFill>
                  <a:srgbClr val="FFFFFF"/>
                </a:solidFill>
                <a:latin typeface="Open Sans"/>
              </a:rPr>
              <a:t>The average meat consumption per capita in Australia in 2020 was 37kg of beef and 48kg of poultry. Supposing that everyone in Australia decides to swap 10kg of beef for 10kg of poultry in their diet throughout the year, each individual would be saving </a:t>
            </a:r>
            <a:r>
              <a:rPr lang="en-US" sz="2025" dirty="0">
                <a:solidFill>
                  <a:srgbClr val="FFFFFF"/>
                </a:solidFill>
                <a:latin typeface="Open Sans Bold"/>
              </a:rPr>
              <a:t>approximately 900kg</a:t>
            </a:r>
            <a:r>
              <a:rPr lang="en-US" sz="2025" dirty="0">
                <a:solidFill>
                  <a:srgbClr val="FFFFFF"/>
                </a:solidFill>
                <a:latin typeface="Open Sans"/>
              </a:rPr>
              <a:t> of greenhouse gas emissions and </a:t>
            </a:r>
            <a:r>
              <a:rPr lang="en-US" sz="2025" dirty="0">
                <a:solidFill>
                  <a:srgbClr val="FFFFFF"/>
                </a:solidFill>
                <a:latin typeface="Open Sans Bold"/>
              </a:rPr>
              <a:t>approximately 14,000 liters of water</a:t>
            </a:r>
            <a:r>
              <a:rPr lang="en-US" sz="2025" dirty="0">
                <a:solidFill>
                  <a:srgbClr val="FFFFFF"/>
                </a:solidFill>
                <a:latin typeface="Open Sans"/>
              </a:rPr>
              <a:t>. </a:t>
            </a:r>
          </a:p>
        </p:txBody>
      </p:sp>
      <p:sp>
        <p:nvSpPr>
          <p:cNvPr id="92" name="TextBox 92"/>
          <p:cNvSpPr txBox="1"/>
          <p:nvPr/>
        </p:nvSpPr>
        <p:spPr>
          <a:xfrm>
            <a:off x="9050320" y="3642076"/>
            <a:ext cx="1714431" cy="1337924"/>
          </a:xfrm>
          <a:prstGeom prst="rect">
            <a:avLst/>
          </a:prstGeom>
        </p:spPr>
        <p:txBody>
          <a:bodyPr lIns="0" tIns="0" rIns="0" bIns="0" rtlCol="0" anchor="t">
            <a:spAutoFit/>
          </a:bodyPr>
          <a:lstStyle/>
          <a:p>
            <a:pPr algn="ctr">
              <a:lnSpc>
                <a:spcPts val="5076"/>
              </a:lnSpc>
            </a:pPr>
            <a:r>
              <a:rPr lang="en-US" sz="3625">
                <a:solidFill>
                  <a:srgbClr val="FFFFFF"/>
                </a:solidFill>
                <a:latin typeface="Open Sans Bold"/>
              </a:rPr>
              <a:t>500</a:t>
            </a:r>
            <a:r>
              <a:rPr lang="en-US" sz="3625">
                <a:solidFill>
                  <a:srgbClr val="FFFFFF"/>
                </a:solidFill>
                <a:latin typeface="Open Sans"/>
              </a:rPr>
              <a:t> </a:t>
            </a:r>
          </a:p>
          <a:p>
            <a:pPr algn="ctr">
              <a:lnSpc>
                <a:spcPts val="2836"/>
              </a:lnSpc>
            </a:pPr>
            <a:r>
              <a:rPr lang="en-US" sz="2025">
                <a:solidFill>
                  <a:srgbClr val="FFFFFF"/>
                </a:solidFill>
                <a:latin typeface="Open Sans"/>
              </a:rPr>
              <a:t>CO2 fire </a:t>
            </a:r>
          </a:p>
          <a:p>
            <a:pPr algn="ctr">
              <a:lnSpc>
                <a:spcPts val="2836"/>
              </a:lnSpc>
            </a:pPr>
            <a:r>
              <a:rPr lang="en-US" sz="2025">
                <a:solidFill>
                  <a:srgbClr val="FFFFFF"/>
                </a:solidFill>
                <a:latin typeface="Open Sans"/>
              </a:rPr>
              <a:t>extinguisher</a:t>
            </a:r>
          </a:p>
        </p:txBody>
      </p:sp>
      <p:sp>
        <p:nvSpPr>
          <p:cNvPr id="93" name="TextBox 93"/>
          <p:cNvSpPr txBox="1"/>
          <p:nvPr/>
        </p:nvSpPr>
        <p:spPr>
          <a:xfrm>
            <a:off x="11847458" y="7079673"/>
            <a:ext cx="1872938" cy="1253470"/>
          </a:xfrm>
          <a:prstGeom prst="rect">
            <a:avLst/>
          </a:prstGeom>
        </p:spPr>
        <p:txBody>
          <a:bodyPr lIns="0" tIns="0" rIns="0" bIns="0" rtlCol="0" anchor="t">
            <a:spAutoFit/>
          </a:bodyPr>
          <a:lstStyle/>
          <a:p>
            <a:pPr algn="ctr">
              <a:lnSpc>
                <a:spcPts val="7036"/>
              </a:lnSpc>
            </a:pPr>
            <a:r>
              <a:rPr lang="en-US" sz="5025">
                <a:solidFill>
                  <a:srgbClr val="FFFFFF"/>
                </a:solidFill>
                <a:latin typeface="Open Sans Bold"/>
              </a:rPr>
              <a:t>100</a:t>
            </a:r>
            <a:r>
              <a:rPr lang="en-US" sz="5025">
                <a:solidFill>
                  <a:srgbClr val="FFFFFF"/>
                </a:solidFill>
                <a:latin typeface="Open Sans"/>
              </a:rPr>
              <a:t> </a:t>
            </a:r>
          </a:p>
          <a:p>
            <a:pPr algn="ctr">
              <a:lnSpc>
                <a:spcPts val="2836"/>
              </a:lnSpc>
            </a:pPr>
            <a:r>
              <a:rPr lang="en-US" sz="2025">
                <a:solidFill>
                  <a:srgbClr val="FFFFFF"/>
                </a:solidFill>
                <a:latin typeface="Open Sans"/>
              </a:rPr>
              <a:t>10 min-shower</a:t>
            </a:r>
          </a:p>
        </p:txBody>
      </p:sp>
      <p:sp>
        <p:nvSpPr>
          <p:cNvPr id="94" name="TextBox 94"/>
          <p:cNvSpPr txBox="1"/>
          <p:nvPr/>
        </p:nvSpPr>
        <p:spPr>
          <a:xfrm>
            <a:off x="9767148" y="6202300"/>
            <a:ext cx="7697882" cy="576106"/>
          </a:xfrm>
          <a:prstGeom prst="rect">
            <a:avLst/>
          </a:prstGeom>
        </p:spPr>
        <p:txBody>
          <a:bodyPr lIns="0" tIns="0" rIns="0" bIns="0" rtlCol="0" anchor="t">
            <a:spAutoFit/>
          </a:bodyPr>
          <a:lstStyle/>
          <a:p>
            <a:pPr algn="ctr">
              <a:lnSpc>
                <a:spcPts val="4284"/>
              </a:lnSpc>
            </a:pPr>
            <a:r>
              <a:rPr lang="en-US" sz="3725" u="sng">
                <a:solidFill>
                  <a:srgbClr val="FFFFFF"/>
                </a:solidFill>
                <a:latin typeface="Hatton"/>
              </a:rPr>
              <a:t>14,000 liters of water equals to:</a:t>
            </a:r>
          </a:p>
        </p:txBody>
      </p:sp>
      <p:sp>
        <p:nvSpPr>
          <p:cNvPr id="95" name="TextBox 95"/>
          <p:cNvSpPr txBox="1"/>
          <p:nvPr/>
        </p:nvSpPr>
        <p:spPr>
          <a:xfrm>
            <a:off x="13230629" y="4459616"/>
            <a:ext cx="2221653" cy="1320144"/>
          </a:xfrm>
          <a:prstGeom prst="rect">
            <a:avLst/>
          </a:prstGeom>
        </p:spPr>
        <p:txBody>
          <a:bodyPr lIns="0" tIns="0" rIns="0" bIns="0" rtlCol="0" anchor="t">
            <a:spAutoFit/>
          </a:bodyPr>
          <a:lstStyle/>
          <a:p>
            <a:pPr algn="ctr">
              <a:lnSpc>
                <a:spcPts val="2836"/>
              </a:lnSpc>
            </a:pPr>
            <a:r>
              <a:rPr lang="en-US" sz="2025">
                <a:solidFill>
                  <a:srgbClr val="FFFFFF"/>
                </a:solidFill>
                <a:latin typeface="Open Sans"/>
              </a:rPr>
              <a:t>a </a:t>
            </a:r>
          </a:p>
          <a:p>
            <a:pPr algn="ctr">
              <a:lnSpc>
                <a:spcPts val="4936"/>
              </a:lnSpc>
            </a:pPr>
            <a:r>
              <a:rPr lang="en-US" sz="3525">
                <a:solidFill>
                  <a:srgbClr val="FFFFFF"/>
                </a:solidFill>
                <a:latin typeface="Open Sans Bold"/>
              </a:rPr>
              <a:t>500m3</a:t>
            </a:r>
            <a:r>
              <a:rPr lang="en-US" sz="3525">
                <a:solidFill>
                  <a:srgbClr val="FFFFFF"/>
                </a:solidFill>
                <a:latin typeface="Open Sans"/>
              </a:rPr>
              <a:t> </a:t>
            </a:r>
          </a:p>
          <a:p>
            <a:pPr algn="ctr">
              <a:lnSpc>
                <a:spcPts val="2836"/>
              </a:lnSpc>
            </a:pPr>
            <a:r>
              <a:rPr lang="en-US" sz="2025">
                <a:solidFill>
                  <a:srgbClr val="FFFFFF"/>
                </a:solidFill>
                <a:latin typeface="Open Sans"/>
              </a:rPr>
              <a:t>hot air baloon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444623" y="-125614"/>
            <a:ext cx="9843377" cy="10538229"/>
            <a:chOff x="0" y="0"/>
            <a:chExt cx="5933440" cy="6352286"/>
          </a:xfrm>
        </p:grpSpPr>
        <p:sp>
          <p:nvSpPr>
            <p:cNvPr id="3" name="Freeform 3"/>
            <p:cNvSpPr/>
            <p:nvPr/>
          </p:nvSpPr>
          <p:spPr>
            <a:xfrm>
              <a:off x="-130429" y="-589915"/>
              <a:ext cx="6274054" cy="7025767"/>
            </a:xfrm>
            <a:custGeom>
              <a:avLst/>
              <a:gdLst/>
              <a:ahLst/>
              <a:cxnLst/>
              <a:rect l="l" t="t" r="r" b="b"/>
              <a:pathLst>
                <a:path w="6274054" h="7025767">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37038" r="-37038"/>
              </a:stretch>
            </a:blipFill>
          </p:spPr>
        </p:sp>
      </p:grpSp>
      <p:sp>
        <p:nvSpPr>
          <p:cNvPr id="4" name="TextBox 4"/>
          <p:cNvSpPr txBox="1"/>
          <p:nvPr/>
        </p:nvSpPr>
        <p:spPr>
          <a:xfrm>
            <a:off x="1028700" y="2871175"/>
            <a:ext cx="5181024" cy="1654430"/>
          </a:xfrm>
          <a:prstGeom prst="rect">
            <a:avLst/>
          </a:prstGeom>
        </p:spPr>
        <p:txBody>
          <a:bodyPr lIns="0" tIns="0" rIns="0" bIns="0" rtlCol="0" anchor="t">
            <a:spAutoFit/>
          </a:bodyPr>
          <a:lstStyle/>
          <a:p>
            <a:pPr>
              <a:lnSpc>
                <a:spcPts val="6431"/>
              </a:lnSpc>
            </a:pPr>
            <a:r>
              <a:rPr lang="en-US" sz="5592">
                <a:solidFill>
                  <a:srgbClr val="FFFFFF"/>
                </a:solidFill>
                <a:latin typeface="Hatton"/>
              </a:rPr>
              <a:t>06/</a:t>
            </a:r>
          </a:p>
          <a:p>
            <a:pPr>
              <a:lnSpc>
                <a:spcPts val="6431"/>
              </a:lnSpc>
            </a:pPr>
            <a:r>
              <a:rPr lang="en-US" sz="5592">
                <a:solidFill>
                  <a:srgbClr val="FFFFFF"/>
                </a:solidFill>
                <a:latin typeface="Hatton"/>
              </a:rPr>
              <a:t>Next steps</a:t>
            </a:r>
          </a:p>
        </p:txBody>
      </p:sp>
      <p:sp>
        <p:nvSpPr>
          <p:cNvPr id="5" name="TextBox 5"/>
          <p:cNvSpPr txBox="1"/>
          <p:nvPr/>
        </p:nvSpPr>
        <p:spPr>
          <a:xfrm>
            <a:off x="1028700" y="4783118"/>
            <a:ext cx="5328392" cy="1053444"/>
          </a:xfrm>
          <a:prstGeom prst="rect">
            <a:avLst/>
          </a:prstGeom>
        </p:spPr>
        <p:txBody>
          <a:bodyPr lIns="0" tIns="0" rIns="0" bIns="0" rtlCol="0" anchor="t">
            <a:spAutoFit/>
          </a:bodyPr>
          <a:lstStyle/>
          <a:p>
            <a:pPr>
              <a:lnSpc>
                <a:spcPts val="2836"/>
              </a:lnSpc>
            </a:pPr>
            <a:r>
              <a:rPr lang="en-US" sz="2025">
                <a:solidFill>
                  <a:srgbClr val="FFFFFF"/>
                </a:solidFill>
                <a:latin typeface="Open Sans"/>
              </a:rPr>
              <a:t>Promote awareness on the enviromental impact caused by certain types of food and propose alternative options.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2050" y="5036486"/>
            <a:ext cx="4995836" cy="6331129"/>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19200">
            <a:off x="13862710" y="-1562571"/>
            <a:ext cx="4995836" cy="6331129"/>
          </a:xfrm>
          <a:prstGeom prst="rect">
            <a:avLst/>
          </a:prstGeom>
        </p:spPr>
      </p:pic>
      <p:sp>
        <p:nvSpPr>
          <p:cNvPr id="4" name="TextBox 4"/>
          <p:cNvSpPr txBox="1"/>
          <p:nvPr/>
        </p:nvSpPr>
        <p:spPr>
          <a:xfrm>
            <a:off x="5942329" y="4650427"/>
            <a:ext cx="6403343" cy="957572"/>
          </a:xfrm>
          <a:prstGeom prst="rect">
            <a:avLst/>
          </a:prstGeom>
        </p:spPr>
        <p:txBody>
          <a:bodyPr lIns="0" tIns="0" rIns="0" bIns="0" rtlCol="0" anchor="t">
            <a:spAutoFit/>
          </a:bodyPr>
          <a:lstStyle/>
          <a:p>
            <a:pPr algn="ctr">
              <a:lnSpc>
                <a:spcPts val="7023"/>
              </a:lnSpc>
            </a:pPr>
            <a:r>
              <a:rPr lang="en-US" sz="6107">
                <a:solidFill>
                  <a:srgbClr val="FFFFFF"/>
                </a:solidFill>
                <a:latin typeface="Hatton"/>
              </a:rPr>
              <a:t>Thanks</a:t>
            </a:r>
          </a:p>
        </p:txBody>
      </p:sp>
      <p:sp>
        <p:nvSpPr>
          <p:cNvPr id="5" name="TextBox 5"/>
          <p:cNvSpPr txBox="1"/>
          <p:nvPr/>
        </p:nvSpPr>
        <p:spPr>
          <a:xfrm>
            <a:off x="6747110" y="763322"/>
            <a:ext cx="4793781" cy="506337"/>
          </a:xfrm>
          <a:prstGeom prst="rect">
            <a:avLst/>
          </a:prstGeom>
        </p:spPr>
        <p:txBody>
          <a:bodyPr lIns="0" tIns="0" rIns="0" bIns="0" rtlCol="0" anchor="t">
            <a:spAutoFit/>
          </a:bodyPr>
          <a:lstStyle/>
          <a:p>
            <a:pPr algn="ctr">
              <a:lnSpc>
                <a:spcPts val="3723"/>
              </a:lnSpc>
            </a:pPr>
            <a:r>
              <a:rPr lang="en-US" sz="3238">
                <a:solidFill>
                  <a:srgbClr val="FFFFFF">
                    <a:alpha val="49804"/>
                  </a:srgbClr>
                </a:solidFill>
                <a:latin typeface="Hatton"/>
              </a:rPr>
              <a:t>Institute of Data</a:t>
            </a:r>
          </a:p>
        </p:txBody>
      </p:sp>
      <p:sp>
        <p:nvSpPr>
          <p:cNvPr id="6" name="TextBox 6"/>
          <p:cNvSpPr txBox="1"/>
          <p:nvPr/>
        </p:nvSpPr>
        <p:spPr>
          <a:xfrm>
            <a:off x="6747110" y="8996868"/>
            <a:ext cx="4793781" cy="506337"/>
          </a:xfrm>
          <a:prstGeom prst="rect">
            <a:avLst/>
          </a:prstGeom>
        </p:spPr>
        <p:txBody>
          <a:bodyPr lIns="0" tIns="0" rIns="0" bIns="0" rtlCol="0" anchor="t">
            <a:spAutoFit/>
          </a:bodyPr>
          <a:lstStyle/>
          <a:p>
            <a:pPr algn="ctr">
              <a:lnSpc>
                <a:spcPts val="3723"/>
              </a:lnSpc>
            </a:pPr>
            <a:r>
              <a:rPr lang="en-US" sz="3238">
                <a:solidFill>
                  <a:srgbClr val="FFFFFF">
                    <a:alpha val="50980"/>
                  </a:srgbClr>
                </a:solidFill>
                <a:latin typeface="Hatton"/>
              </a:rPr>
              <a:t>Vagner Bauer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495" y="2274341"/>
            <a:ext cx="3025744" cy="3025744"/>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401F"/>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56259" y="3747484"/>
            <a:ext cx="1422840" cy="1226229"/>
          </a:xfrm>
          <a:prstGeom prst="rect">
            <a:avLst/>
          </a:prstGeom>
        </p:spPr>
      </p:pic>
      <p:grpSp>
        <p:nvGrpSpPr>
          <p:cNvPr id="6" name="Group 6"/>
          <p:cNvGrpSpPr/>
          <p:nvPr/>
        </p:nvGrpSpPr>
        <p:grpSpPr>
          <a:xfrm>
            <a:off x="3441075" y="3652575"/>
            <a:ext cx="3025744" cy="3025744"/>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401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3747484"/>
            <a:ext cx="1222335" cy="1146772"/>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70349">
            <a:off x="2879499" y="3976014"/>
            <a:ext cx="1445432" cy="1356078"/>
          </a:xfrm>
          <a:prstGeom prst="rect">
            <a:avLst/>
          </a:prstGeom>
        </p:spPr>
      </p:pic>
      <p:grpSp>
        <p:nvGrpSpPr>
          <p:cNvPr id="11" name="Group 11"/>
          <p:cNvGrpSpPr/>
          <p:nvPr/>
        </p:nvGrpSpPr>
        <p:grpSpPr>
          <a:xfrm>
            <a:off x="7067679" y="1334855"/>
            <a:ext cx="3025744" cy="3025744"/>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401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9973828" y="3747484"/>
            <a:ext cx="3025744" cy="3025744"/>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401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a:grpSpLocks noChangeAspect="1"/>
          </p:cNvGrpSpPr>
          <p:nvPr/>
        </p:nvGrpSpPr>
        <p:grpSpPr>
          <a:xfrm>
            <a:off x="-198712" y="7051844"/>
            <a:ext cx="18486712" cy="6981436"/>
            <a:chOff x="0" y="0"/>
            <a:chExt cx="6347206" cy="2396998"/>
          </a:xfrm>
        </p:grpSpPr>
        <p:sp>
          <p:nvSpPr>
            <p:cNvPr id="18" name="Freeform 18"/>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2" y="540004"/>
                    <a:pt x="4226560" y="539750"/>
                    <a:pt x="4227323" y="539623"/>
                  </a:cubicBezTo>
                  <a:cubicBezTo>
                    <a:pt x="4189985" y="527558"/>
                    <a:pt x="4158869" y="513461"/>
                    <a:pt x="4138042" y="497205"/>
                  </a:cubicBezTo>
                  <a:cubicBezTo>
                    <a:pt x="3772917" y="629158"/>
                    <a:pt x="4120007" y="802767"/>
                    <a:pt x="3447416" y="591947"/>
                  </a:cubicBezTo>
                  <a:cubicBezTo>
                    <a:pt x="2977389" y="756412"/>
                    <a:pt x="2897887" y="467614"/>
                    <a:pt x="2635251" y="559943"/>
                  </a:cubicBezTo>
                  <a:cubicBezTo>
                    <a:pt x="2396999" y="433705"/>
                    <a:pt x="2152651" y="453517"/>
                    <a:pt x="1887602" y="430403"/>
                  </a:cubicBezTo>
                  <a:cubicBezTo>
                    <a:pt x="1865250" y="388239"/>
                    <a:pt x="1846327" y="363982"/>
                    <a:pt x="1827912" y="352298"/>
                  </a:cubicBezTo>
                  <a:cubicBezTo>
                    <a:pt x="1828039" y="353314"/>
                    <a:pt x="1828039" y="354203"/>
                    <a:pt x="1827531" y="352044"/>
                  </a:cubicBezTo>
                  <a:cubicBezTo>
                    <a:pt x="1769238" y="315468"/>
                    <a:pt x="1713993" y="403860"/>
                    <a:pt x="1561847" y="455930"/>
                  </a:cubicBezTo>
                  <a:cubicBezTo>
                    <a:pt x="1529462" y="436626"/>
                    <a:pt x="1503554" y="423418"/>
                    <a:pt x="1480948" y="414401"/>
                  </a:cubicBezTo>
                  <a:lnTo>
                    <a:pt x="1480821" y="414401"/>
                  </a:lnTo>
                  <a:lnTo>
                    <a:pt x="1480694" y="414274"/>
                  </a:lnTo>
                  <a:cubicBezTo>
                    <a:pt x="1393572" y="379349"/>
                    <a:pt x="1356234" y="408305"/>
                    <a:pt x="1190118" y="405638"/>
                  </a:cubicBezTo>
                  <a:cubicBezTo>
                    <a:pt x="1065531" y="360807"/>
                    <a:pt x="981457" y="508381"/>
                    <a:pt x="744602" y="355727"/>
                  </a:cubicBezTo>
                  <a:cubicBezTo>
                    <a:pt x="669037" y="352171"/>
                    <a:pt x="718186" y="292100"/>
                    <a:pt x="497333"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lnTo>
                    <a:pt x="593598" y="304546"/>
                  </a:lnTo>
                  <a:close/>
                </a:path>
              </a:pathLst>
            </a:custGeom>
            <a:blipFill>
              <a:blip r:embed="rId6"/>
              <a:stretch>
                <a:fillRect t="-38211" b="-38211"/>
              </a:stretch>
            </a:blipFill>
          </p:spPr>
        </p:sp>
      </p:grpSp>
      <p:sp>
        <p:nvSpPr>
          <p:cNvPr id="19" name="TextBox 19"/>
          <p:cNvSpPr txBox="1"/>
          <p:nvPr/>
        </p:nvSpPr>
        <p:spPr>
          <a:xfrm>
            <a:off x="416725" y="373579"/>
            <a:ext cx="4537222" cy="859259"/>
          </a:xfrm>
          <a:prstGeom prst="rect">
            <a:avLst/>
          </a:prstGeom>
        </p:spPr>
        <p:txBody>
          <a:bodyPr lIns="0" tIns="0" rIns="0" bIns="0" rtlCol="0" anchor="t">
            <a:spAutoFit/>
          </a:bodyPr>
          <a:lstStyle/>
          <a:p>
            <a:pPr>
              <a:lnSpc>
                <a:spcPts val="6431"/>
              </a:lnSpc>
            </a:pPr>
            <a:r>
              <a:rPr lang="en-US" sz="5592">
                <a:solidFill>
                  <a:srgbClr val="1A401F"/>
                </a:solidFill>
                <a:latin typeface="Hatton"/>
              </a:rPr>
              <a:t>Agenda</a:t>
            </a:r>
          </a:p>
        </p:txBody>
      </p:sp>
      <p:sp>
        <p:nvSpPr>
          <p:cNvPr id="20" name="TextBox 20"/>
          <p:cNvSpPr txBox="1"/>
          <p:nvPr/>
        </p:nvSpPr>
        <p:spPr>
          <a:xfrm>
            <a:off x="550201" y="3342543"/>
            <a:ext cx="2156332" cy="832189"/>
          </a:xfrm>
          <a:prstGeom prst="rect">
            <a:avLst/>
          </a:prstGeom>
        </p:spPr>
        <p:txBody>
          <a:bodyPr lIns="0" tIns="0" rIns="0" bIns="0" rtlCol="0" anchor="t">
            <a:spAutoFit/>
          </a:bodyPr>
          <a:lstStyle/>
          <a:p>
            <a:pPr algn="ctr">
              <a:lnSpc>
                <a:spcPts val="3286"/>
              </a:lnSpc>
            </a:pPr>
            <a:r>
              <a:rPr lang="en-US" sz="2347">
                <a:solidFill>
                  <a:srgbClr val="FFFFFF"/>
                </a:solidFill>
                <a:latin typeface="Hatton"/>
              </a:rPr>
              <a:t>01/</a:t>
            </a:r>
          </a:p>
          <a:p>
            <a:pPr algn="ctr">
              <a:lnSpc>
                <a:spcPts val="3286"/>
              </a:lnSpc>
            </a:pPr>
            <a:r>
              <a:rPr lang="en-US" sz="2347">
                <a:solidFill>
                  <a:srgbClr val="FFFFFF"/>
                </a:solidFill>
                <a:latin typeface="Hatton"/>
              </a:rPr>
              <a:t>Bio</a:t>
            </a:r>
          </a:p>
        </p:txBody>
      </p:sp>
      <p:sp>
        <p:nvSpPr>
          <p:cNvPr id="21" name="TextBox 21"/>
          <p:cNvSpPr txBox="1"/>
          <p:nvPr/>
        </p:nvSpPr>
        <p:spPr>
          <a:xfrm>
            <a:off x="3646488" y="4720777"/>
            <a:ext cx="2614917" cy="832189"/>
          </a:xfrm>
          <a:prstGeom prst="rect">
            <a:avLst/>
          </a:prstGeom>
        </p:spPr>
        <p:txBody>
          <a:bodyPr lIns="0" tIns="0" rIns="0" bIns="0" rtlCol="0" anchor="t">
            <a:spAutoFit/>
          </a:bodyPr>
          <a:lstStyle/>
          <a:p>
            <a:pPr algn="ctr">
              <a:lnSpc>
                <a:spcPts val="3286"/>
              </a:lnSpc>
            </a:pPr>
            <a:r>
              <a:rPr lang="en-US" sz="2347">
                <a:solidFill>
                  <a:srgbClr val="FFFFFF"/>
                </a:solidFill>
                <a:latin typeface="Hatton"/>
              </a:rPr>
              <a:t>02/</a:t>
            </a:r>
          </a:p>
          <a:p>
            <a:pPr algn="ctr">
              <a:lnSpc>
                <a:spcPts val="3286"/>
              </a:lnSpc>
            </a:pPr>
            <a:r>
              <a:rPr lang="en-US" sz="2347">
                <a:solidFill>
                  <a:srgbClr val="FFFFFF"/>
                </a:solidFill>
                <a:latin typeface="Hatton"/>
              </a:rPr>
              <a:t>Project Context</a:t>
            </a:r>
          </a:p>
        </p:txBody>
      </p:sp>
      <p:sp>
        <p:nvSpPr>
          <p:cNvPr id="22" name="TextBox 22"/>
          <p:cNvSpPr txBox="1"/>
          <p:nvPr/>
        </p:nvSpPr>
        <p:spPr>
          <a:xfrm>
            <a:off x="7779099" y="1873889"/>
            <a:ext cx="1562047" cy="2084174"/>
          </a:xfrm>
          <a:prstGeom prst="rect">
            <a:avLst/>
          </a:prstGeom>
        </p:spPr>
        <p:txBody>
          <a:bodyPr lIns="0" tIns="0" rIns="0" bIns="0" rtlCol="0" anchor="t">
            <a:spAutoFit/>
          </a:bodyPr>
          <a:lstStyle/>
          <a:p>
            <a:pPr algn="ctr">
              <a:lnSpc>
                <a:spcPts val="3286"/>
              </a:lnSpc>
            </a:pPr>
            <a:r>
              <a:rPr lang="en-US" sz="2347">
                <a:solidFill>
                  <a:srgbClr val="FFFFFF"/>
                </a:solidFill>
                <a:latin typeface="Hatton"/>
              </a:rPr>
              <a:t>03/</a:t>
            </a:r>
          </a:p>
          <a:p>
            <a:pPr algn="ctr">
              <a:lnSpc>
                <a:spcPts val="3286"/>
              </a:lnSpc>
            </a:pPr>
            <a:r>
              <a:rPr lang="en-US" sz="2347">
                <a:solidFill>
                  <a:srgbClr val="FFFFFF"/>
                </a:solidFill>
                <a:latin typeface="Hatton"/>
              </a:rPr>
              <a:t>Business Question/Data Summary</a:t>
            </a:r>
          </a:p>
        </p:txBody>
      </p:sp>
      <p:sp>
        <p:nvSpPr>
          <p:cNvPr id="23" name="TextBox 23"/>
          <p:cNvSpPr txBox="1"/>
          <p:nvPr/>
        </p:nvSpPr>
        <p:spPr>
          <a:xfrm>
            <a:off x="10433512" y="4815686"/>
            <a:ext cx="2106375" cy="1249517"/>
          </a:xfrm>
          <a:prstGeom prst="rect">
            <a:avLst/>
          </a:prstGeom>
        </p:spPr>
        <p:txBody>
          <a:bodyPr lIns="0" tIns="0" rIns="0" bIns="0" rtlCol="0" anchor="t">
            <a:spAutoFit/>
          </a:bodyPr>
          <a:lstStyle/>
          <a:p>
            <a:pPr algn="ctr">
              <a:lnSpc>
                <a:spcPts val="3286"/>
              </a:lnSpc>
            </a:pPr>
            <a:r>
              <a:rPr lang="en-US" sz="2347">
                <a:solidFill>
                  <a:srgbClr val="FFFFFF"/>
                </a:solidFill>
                <a:latin typeface="Hatton"/>
              </a:rPr>
              <a:t>04/</a:t>
            </a:r>
          </a:p>
          <a:p>
            <a:pPr algn="ctr">
              <a:lnSpc>
                <a:spcPts val="3286"/>
              </a:lnSpc>
            </a:pPr>
            <a:r>
              <a:rPr lang="en-US" sz="2347">
                <a:solidFill>
                  <a:srgbClr val="FFFFFF"/>
                </a:solidFill>
                <a:latin typeface="Hatton"/>
              </a:rPr>
              <a:t>Process Flow/EDA</a:t>
            </a:r>
          </a:p>
        </p:txBody>
      </p:sp>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98677">
            <a:off x="12276856" y="2829258"/>
            <a:ext cx="1445432" cy="1356078"/>
          </a:xfrm>
          <a:prstGeom prst="rect">
            <a:avLst/>
          </a:prstGeom>
        </p:spPr>
      </p:pic>
      <p:grpSp>
        <p:nvGrpSpPr>
          <p:cNvPr id="25" name="Group 25"/>
          <p:cNvGrpSpPr/>
          <p:nvPr/>
        </p:nvGrpSpPr>
        <p:grpSpPr>
          <a:xfrm>
            <a:off x="12999572" y="626831"/>
            <a:ext cx="3025744" cy="3025744"/>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401F"/>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28"/>
          <p:cNvSpPr txBox="1"/>
          <p:nvPr/>
        </p:nvSpPr>
        <p:spPr>
          <a:xfrm>
            <a:off x="13459256" y="1695034"/>
            <a:ext cx="2106375" cy="832189"/>
          </a:xfrm>
          <a:prstGeom prst="rect">
            <a:avLst/>
          </a:prstGeom>
        </p:spPr>
        <p:txBody>
          <a:bodyPr lIns="0" tIns="0" rIns="0" bIns="0" rtlCol="0" anchor="t">
            <a:spAutoFit/>
          </a:bodyPr>
          <a:lstStyle/>
          <a:p>
            <a:pPr algn="ctr">
              <a:lnSpc>
                <a:spcPts val="3286"/>
              </a:lnSpc>
            </a:pPr>
            <a:r>
              <a:rPr lang="en-US" sz="2347">
                <a:solidFill>
                  <a:srgbClr val="FFFFFF"/>
                </a:solidFill>
                <a:latin typeface="Hatton"/>
              </a:rPr>
              <a:t>05/</a:t>
            </a:r>
          </a:p>
          <a:p>
            <a:pPr algn="ctr">
              <a:lnSpc>
                <a:spcPts val="3286"/>
              </a:lnSpc>
            </a:pPr>
            <a:r>
              <a:rPr lang="en-US" sz="2347">
                <a:solidFill>
                  <a:srgbClr val="FFFFFF"/>
                </a:solidFill>
                <a:latin typeface="Hatton"/>
              </a:rPr>
              <a:t>ML Algorithm</a:t>
            </a:r>
          </a:p>
        </p:txBody>
      </p:sp>
      <p:grpSp>
        <p:nvGrpSpPr>
          <p:cNvPr id="29" name="Group 29"/>
          <p:cNvGrpSpPr/>
          <p:nvPr/>
        </p:nvGrpSpPr>
        <p:grpSpPr>
          <a:xfrm>
            <a:off x="15278435" y="3630628"/>
            <a:ext cx="3025744" cy="3025744"/>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401F"/>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32"/>
          <p:cNvSpPr txBox="1"/>
          <p:nvPr/>
        </p:nvSpPr>
        <p:spPr>
          <a:xfrm>
            <a:off x="15738119" y="4698831"/>
            <a:ext cx="2106375" cy="1249517"/>
          </a:xfrm>
          <a:prstGeom prst="rect">
            <a:avLst/>
          </a:prstGeom>
        </p:spPr>
        <p:txBody>
          <a:bodyPr lIns="0" tIns="0" rIns="0" bIns="0" rtlCol="0" anchor="t">
            <a:spAutoFit/>
          </a:bodyPr>
          <a:lstStyle/>
          <a:p>
            <a:pPr algn="ctr">
              <a:lnSpc>
                <a:spcPts val="3286"/>
              </a:lnSpc>
            </a:pPr>
            <a:r>
              <a:rPr lang="en-US" sz="2347">
                <a:solidFill>
                  <a:srgbClr val="FFFFFF"/>
                </a:solidFill>
                <a:latin typeface="Hatton"/>
              </a:rPr>
              <a:t>06/</a:t>
            </a:r>
          </a:p>
          <a:p>
            <a:pPr algn="ctr">
              <a:lnSpc>
                <a:spcPts val="3286"/>
              </a:lnSpc>
            </a:pPr>
            <a:r>
              <a:rPr lang="en-US" sz="2347">
                <a:solidFill>
                  <a:srgbClr val="FFFFFF"/>
                </a:solidFill>
                <a:latin typeface="Hatton"/>
              </a:rPr>
              <a:t>Conclusions/Next Steps</a:t>
            </a:r>
          </a:p>
        </p:txBody>
      </p:sp>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78435" y="3126643"/>
            <a:ext cx="1222335" cy="11467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7172" y="1028700"/>
            <a:ext cx="3457310" cy="799378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76341" y="1028700"/>
            <a:ext cx="2282959" cy="1823402"/>
          </a:xfrm>
          <a:prstGeom prst="rect">
            <a:avLst/>
          </a:prstGeom>
        </p:spPr>
      </p:pic>
      <p:pic>
        <p:nvPicPr>
          <p:cNvPr id="4" name="Picture 4"/>
          <p:cNvPicPr>
            <a:picLocks noChangeAspect="1"/>
          </p:cNvPicPr>
          <p:nvPr/>
        </p:nvPicPr>
        <p:blipFill>
          <a:blip r:embed="rId6"/>
          <a:srcRect/>
          <a:stretch>
            <a:fillRect/>
          </a:stretch>
        </p:blipFill>
        <p:spPr>
          <a:xfrm>
            <a:off x="14650048" y="3114100"/>
            <a:ext cx="2935545" cy="1059242"/>
          </a:xfrm>
          <a:prstGeom prst="rect">
            <a:avLst/>
          </a:prstGeom>
        </p:spPr>
      </p:pic>
      <p:pic>
        <p:nvPicPr>
          <p:cNvPr id="5" name="Picture 5"/>
          <p:cNvPicPr>
            <a:picLocks noChangeAspect="1"/>
          </p:cNvPicPr>
          <p:nvPr/>
        </p:nvPicPr>
        <p:blipFill>
          <a:blip r:embed="rId7"/>
          <a:srcRect/>
          <a:stretch>
            <a:fillRect/>
          </a:stretch>
        </p:blipFill>
        <p:spPr>
          <a:xfrm>
            <a:off x="14245433" y="4626148"/>
            <a:ext cx="3744774" cy="798885"/>
          </a:xfrm>
          <a:prstGeom prst="rect">
            <a:avLst/>
          </a:prstGeom>
        </p:spPr>
      </p:pic>
      <p:pic>
        <p:nvPicPr>
          <p:cNvPr id="6" name="Picture 6"/>
          <p:cNvPicPr>
            <a:picLocks noChangeAspect="1"/>
          </p:cNvPicPr>
          <p:nvPr/>
        </p:nvPicPr>
        <p:blipFill>
          <a:blip r:embed="rId8"/>
          <a:srcRect/>
          <a:stretch>
            <a:fillRect/>
          </a:stretch>
        </p:blipFill>
        <p:spPr>
          <a:xfrm>
            <a:off x="14720898" y="5882233"/>
            <a:ext cx="2793845" cy="1248500"/>
          </a:xfrm>
          <a:prstGeom prst="rect">
            <a:avLst/>
          </a:prstGeom>
        </p:spPr>
      </p:pic>
      <p:pic>
        <p:nvPicPr>
          <p:cNvPr id="7" name="Picture 7"/>
          <p:cNvPicPr>
            <a:picLocks noChangeAspect="1"/>
          </p:cNvPicPr>
          <p:nvPr/>
        </p:nvPicPr>
        <p:blipFill>
          <a:blip r:embed="rId9"/>
          <a:srcRect/>
          <a:stretch>
            <a:fillRect/>
          </a:stretch>
        </p:blipFill>
        <p:spPr>
          <a:xfrm>
            <a:off x="14755570" y="7397433"/>
            <a:ext cx="2724501" cy="2092028"/>
          </a:xfrm>
          <a:prstGeom prst="rect">
            <a:avLst/>
          </a:prstGeom>
        </p:spPr>
      </p:pic>
      <p:sp>
        <p:nvSpPr>
          <p:cNvPr id="8" name="TextBox 8"/>
          <p:cNvSpPr txBox="1"/>
          <p:nvPr/>
        </p:nvSpPr>
        <p:spPr>
          <a:xfrm>
            <a:off x="4995743" y="1868688"/>
            <a:ext cx="8949336" cy="6228080"/>
          </a:xfrm>
          <a:prstGeom prst="rect">
            <a:avLst/>
          </a:prstGeom>
        </p:spPr>
        <p:txBody>
          <a:bodyPr lIns="0" tIns="0" rIns="0" bIns="0" rtlCol="0" anchor="t">
            <a:spAutoFit/>
          </a:bodyPr>
          <a:lstStyle/>
          <a:p>
            <a:pPr>
              <a:lnSpc>
                <a:spcPts val="9880"/>
              </a:lnSpc>
            </a:pPr>
            <a:r>
              <a:rPr lang="en-US" sz="7600" spc="-228">
                <a:solidFill>
                  <a:srgbClr val="404040"/>
                </a:solidFill>
                <a:latin typeface="Ovo Bold"/>
              </a:rPr>
              <a:t>Hi there again!</a:t>
            </a:r>
          </a:p>
          <a:p>
            <a:pPr>
              <a:lnSpc>
                <a:spcPts val="9880"/>
              </a:lnSpc>
            </a:pPr>
            <a:r>
              <a:rPr lang="en-US" sz="7600" spc="-228">
                <a:solidFill>
                  <a:srgbClr val="404040"/>
                </a:solidFill>
                <a:latin typeface="Ovo Bold"/>
              </a:rPr>
              <a:t>I'm Vagner, and</a:t>
            </a:r>
          </a:p>
          <a:p>
            <a:pPr marL="0" lvl="0" indent="0">
              <a:lnSpc>
                <a:spcPts val="9880"/>
              </a:lnSpc>
              <a:spcBef>
                <a:spcPct val="0"/>
              </a:spcBef>
            </a:pPr>
            <a:r>
              <a:rPr lang="en-US" sz="7600" spc="-228">
                <a:solidFill>
                  <a:srgbClr val="B3C460"/>
                </a:solidFill>
                <a:latin typeface="Ovo Bold"/>
              </a:rPr>
              <a:t>I'm a Food Scientist </a:t>
            </a:r>
            <a:r>
              <a:rPr lang="en-US" sz="7600" spc="-228">
                <a:solidFill>
                  <a:srgbClr val="404040"/>
                </a:solidFill>
                <a:latin typeface="Ovo Bold"/>
              </a:rPr>
              <a:t>with a lot of interest in data science!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545380" y="-160927"/>
            <a:ext cx="15985043" cy="10608854"/>
            <a:chOff x="0" y="0"/>
            <a:chExt cx="6351016" cy="4215003"/>
          </a:xfrm>
        </p:grpSpPr>
        <p:sp>
          <p:nvSpPr>
            <p:cNvPr id="3" name="Freeform 3"/>
            <p:cNvSpPr/>
            <p:nvPr/>
          </p:nvSpPr>
          <p:spPr>
            <a:xfrm>
              <a:off x="-39878" y="-19431"/>
              <a:ext cx="6437884" cy="4257040"/>
            </a:xfrm>
            <a:custGeom>
              <a:avLst/>
              <a:gdLst/>
              <a:ahLst/>
              <a:cxnLst/>
              <a:rect l="l" t="t" r="r" b="b"/>
              <a:pathLst>
                <a:path w="6437884" h="4257040">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3"/>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2"/>
              <a:stretch>
                <a:fillRect t="-287" b="-287"/>
              </a:stretch>
            </a:blipFill>
          </p:spPr>
        </p:sp>
      </p:grpSp>
      <p:sp>
        <p:nvSpPr>
          <p:cNvPr id="4" name="TextBox 4"/>
          <p:cNvSpPr txBox="1"/>
          <p:nvPr/>
        </p:nvSpPr>
        <p:spPr>
          <a:xfrm>
            <a:off x="1028700" y="2871175"/>
            <a:ext cx="5799202" cy="1654430"/>
          </a:xfrm>
          <a:prstGeom prst="rect">
            <a:avLst/>
          </a:prstGeom>
        </p:spPr>
        <p:txBody>
          <a:bodyPr lIns="0" tIns="0" rIns="0" bIns="0" rtlCol="0" anchor="t">
            <a:spAutoFit/>
          </a:bodyPr>
          <a:lstStyle/>
          <a:p>
            <a:pPr>
              <a:lnSpc>
                <a:spcPts val="6431"/>
              </a:lnSpc>
            </a:pPr>
            <a:r>
              <a:rPr lang="en-US" sz="5592">
                <a:solidFill>
                  <a:srgbClr val="FFFFFF"/>
                </a:solidFill>
                <a:latin typeface="Hatton"/>
              </a:rPr>
              <a:t>02/</a:t>
            </a:r>
          </a:p>
          <a:p>
            <a:pPr>
              <a:lnSpc>
                <a:spcPts val="6431"/>
              </a:lnSpc>
            </a:pPr>
            <a:r>
              <a:rPr lang="en-US" sz="5592">
                <a:solidFill>
                  <a:srgbClr val="FFFFFF"/>
                </a:solidFill>
                <a:latin typeface="Hatton"/>
              </a:rPr>
              <a:t>Project Context</a:t>
            </a:r>
          </a:p>
        </p:txBody>
      </p:sp>
      <p:sp>
        <p:nvSpPr>
          <p:cNvPr id="5" name="TextBox 5"/>
          <p:cNvSpPr txBox="1"/>
          <p:nvPr/>
        </p:nvSpPr>
        <p:spPr>
          <a:xfrm>
            <a:off x="1028700" y="4762999"/>
            <a:ext cx="5328392" cy="4645246"/>
          </a:xfrm>
          <a:prstGeom prst="rect">
            <a:avLst/>
          </a:prstGeom>
        </p:spPr>
        <p:txBody>
          <a:bodyPr lIns="0" tIns="0" rIns="0" bIns="0" rtlCol="0" anchor="t">
            <a:spAutoFit/>
          </a:bodyPr>
          <a:lstStyle/>
          <a:p>
            <a:pPr>
              <a:lnSpc>
                <a:spcPts val="2836"/>
              </a:lnSpc>
            </a:pPr>
            <a:r>
              <a:rPr lang="en-US" sz="2025" dirty="0">
                <a:solidFill>
                  <a:srgbClr val="FFFFFF"/>
                </a:solidFill>
                <a:latin typeface="Open Sans"/>
              </a:rPr>
              <a:t>World's </a:t>
            </a:r>
            <a:r>
              <a:rPr lang="en-US" sz="2025" dirty="0">
                <a:solidFill>
                  <a:srgbClr val="FFFFFF"/>
                </a:solidFill>
                <a:latin typeface="Open Sans Bold"/>
              </a:rPr>
              <a:t>population</a:t>
            </a:r>
            <a:r>
              <a:rPr lang="en-US" sz="2025" dirty="0">
                <a:solidFill>
                  <a:srgbClr val="FFFFFF"/>
                </a:solidFill>
                <a:latin typeface="Open Sans"/>
              </a:rPr>
              <a:t> is projected to reach </a:t>
            </a:r>
            <a:r>
              <a:rPr lang="en-US" sz="2025" dirty="0">
                <a:solidFill>
                  <a:srgbClr val="FFFFFF"/>
                </a:solidFill>
                <a:latin typeface="Open Sans Bold"/>
              </a:rPr>
              <a:t>9.7 billion by 2050</a:t>
            </a:r>
            <a:r>
              <a:rPr lang="en-US" sz="2025" dirty="0">
                <a:solidFill>
                  <a:srgbClr val="FFFFFF"/>
                </a:solidFill>
                <a:latin typeface="Open Sans"/>
              </a:rPr>
              <a:t>, according to the United Nations.</a:t>
            </a:r>
          </a:p>
          <a:p>
            <a:pPr>
              <a:lnSpc>
                <a:spcPts val="2836"/>
              </a:lnSpc>
            </a:pPr>
            <a:endParaRPr lang="en-US" sz="2025" dirty="0">
              <a:solidFill>
                <a:srgbClr val="FFFFFF"/>
              </a:solidFill>
              <a:latin typeface="Open Sans"/>
            </a:endParaRPr>
          </a:p>
          <a:p>
            <a:pPr>
              <a:lnSpc>
                <a:spcPts val="2836"/>
              </a:lnSpc>
            </a:pPr>
            <a:r>
              <a:rPr lang="en-US" sz="2025" dirty="0">
                <a:solidFill>
                  <a:srgbClr val="FFFFFF"/>
                </a:solidFill>
                <a:latin typeface="Open Sans"/>
              </a:rPr>
              <a:t>To meet the demands of this rapidly expanding population, food production has intensified, leading to significant environmental consequences.</a:t>
            </a:r>
          </a:p>
          <a:p>
            <a:pPr>
              <a:lnSpc>
                <a:spcPts val="2836"/>
              </a:lnSpc>
            </a:pPr>
            <a:endParaRPr lang="en-US" sz="2025" dirty="0">
              <a:solidFill>
                <a:srgbClr val="FFFFFF"/>
              </a:solidFill>
              <a:latin typeface="Open Sans"/>
            </a:endParaRPr>
          </a:p>
          <a:p>
            <a:pPr>
              <a:lnSpc>
                <a:spcPts val="2836"/>
              </a:lnSpc>
            </a:pPr>
            <a:r>
              <a:rPr lang="en-US" sz="2025" dirty="0">
                <a:solidFill>
                  <a:srgbClr val="FFFFFF"/>
                </a:solidFill>
                <a:latin typeface="Open Sans Bold"/>
              </a:rPr>
              <a:t>How do we solve this problem? </a:t>
            </a:r>
          </a:p>
          <a:p>
            <a:pPr>
              <a:lnSpc>
                <a:spcPts val="2836"/>
              </a:lnSpc>
            </a:pPr>
            <a:endParaRPr lang="en-US" sz="2025" dirty="0">
              <a:solidFill>
                <a:srgbClr val="FFFFFF"/>
              </a:solidFill>
              <a:latin typeface="Open Sans Bold"/>
            </a:endParaRPr>
          </a:p>
          <a:p>
            <a:pPr>
              <a:lnSpc>
                <a:spcPts val="2836"/>
              </a:lnSpc>
            </a:pPr>
            <a:endParaRPr lang="en-US" sz="2025" dirty="0">
              <a:solidFill>
                <a:srgbClr val="FFFFFF"/>
              </a:solidFill>
              <a:latin typeface="Open Sans Bold"/>
            </a:endParaRPr>
          </a:p>
          <a:p>
            <a:pPr>
              <a:lnSpc>
                <a:spcPts val="2836"/>
              </a:lnSpc>
            </a:pPr>
            <a:endParaRPr lang="en-US" sz="2025" dirty="0">
              <a:solidFill>
                <a:srgbClr val="FFFFFF"/>
              </a:solidFill>
              <a:latin typeface="Open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3736" y="6481242"/>
            <a:ext cx="12356544" cy="13779713"/>
            <a:chOff x="0" y="0"/>
            <a:chExt cx="5694172" cy="6350000"/>
          </a:xfrm>
        </p:grpSpPr>
        <p:sp>
          <p:nvSpPr>
            <p:cNvPr id="3" name="Freeform 3"/>
            <p:cNvSpPr/>
            <p:nvPr/>
          </p:nvSpPr>
          <p:spPr>
            <a:xfrm>
              <a:off x="-325374" y="-156464"/>
              <a:ext cx="6176010" cy="7732141"/>
            </a:xfrm>
            <a:custGeom>
              <a:avLst/>
              <a:gdLst/>
              <a:ahLst/>
              <a:cxnLst/>
              <a:rect l="l" t="t" r="r" b="b"/>
              <a:pathLst>
                <a:path w="6176010" h="7732141">
                  <a:moveTo>
                    <a:pt x="2751836" y="534162"/>
                  </a:moveTo>
                  <a:cubicBezTo>
                    <a:pt x="2744978" y="526288"/>
                    <a:pt x="2765044" y="531876"/>
                    <a:pt x="2751836" y="534162"/>
                  </a:cubicBezTo>
                  <a:lnTo>
                    <a:pt x="2751836" y="534162"/>
                  </a:lnTo>
                  <a:close/>
                  <a:moveTo>
                    <a:pt x="3623056" y="858266"/>
                  </a:moveTo>
                  <a:cubicBezTo>
                    <a:pt x="3616706" y="864743"/>
                    <a:pt x="3625723" y="857504"/>
                    <a:pt x="3623056" y="858266"/>
                  </a:cubicBezTo>
                  <a:lnTo>
                    <a:pt x="3623056" y="858266"/>
                  </a:lnTo>
                  <a:close/>
                  <a:moveTo>
                    <a:pt x="6009894" y="6462268"/>
                  </a:moveTo>
                  <a:cubicBezTo>
                    <a:pt x="4415282" y="6546215"/>
                    <a:pt x="2577846" y="6484239"/>
                    <a:pt x="928370" y="6489827"/>
                  </a:cubicBezTo>
                  <a:cubicBezTo>
                    <a:pt x="0" y="6374511"/>
                    <a:pt x="551307" y="7732141"/>
                    <a:pt x="325374" y="206756"/>
                  </a:cubicBezTo>
                  <a:cubicBezTo>
                    <a:pt x="591439" y="101346"/>
                    <a:pt x="749935" y="273685"/>
                    <a:pt x="951738" y="255016"/>
                  </a:cubicBezTo>
                  <a:cubicBezTo>
                    <a:pt x="945007" y="392684"/>
                    <a:pt x="1095502" y="0"/>
                    <a:pt x="1517142" y="357124"/>
                  </a:cubicBezTo>
                  <a:cubicBezTo>
                    <a:pt x="1643380" y="366776"/>
                    <a:pt x="1761236" y="463042"/>
                    <a:pt x="1880616" y="516255"/>
                  </a:cubicBezTo>
                  <a:cubicBezTo>
                    <a:pt x="1880743" y="513080"/>
                    <a:pt x="1880489" y="509524"/>
                    <a:pt x="1881759" y="516890"/>
                  </a:cubicBezTo>
                  <a:cubicBezTo>
                    <a:pt x="1900047" y="524891"/>
                    <a:pt x="1918335" y="532130"/>
                    <a:pt x="1936750" y="537718"/>
                  </a:cubicBezTo>
                  <a:cubicBezTo>
                    <a:pt x="1947418" y="535051"/>
                    <a:pt x="1954149" y="512699"/>
                    <a:pt x="1968246" y="527812"/>
                  </a:cubicBezTo>
                  <a:cubicBezTo>
                    <a:pt x="2053971" y="513969"/>
                    <a:pt x="2218182" y="523113"/>
                    <a:pt x="2387346" y="529082"/>
                  </a:cubicBezTo>
                  <a:cubicBezTo>
                    <a:pt x="2376170" y="524764"/>
                    <a:pt x="2412619" y="512191"/>
                    <a:pt x="2471547" y="505714"/>
                  </a:cubicBezTo>
                  <a:cubicBezTo>
                    <a:pt x="2471420" y="505587"/>
                    <a:pt x="2471420" y="505460"/>
                    <a:pt x="2471293" y="505333"/>
                  </a:cubicBezTo>
                  <a:cubicBezTo>
                    <a:pt x="2471547" y="505333"/>
                    <a:pt x="2471674" y="505460"/>
                    <a:pt x="2471928" y="505460"/>
                  </a:cubicBezTo>
                  <a:cubicBezTo>
                    <a:pt x="2471801" y="505714"/>
                    <a:pt x="2471674" y="505714"/>
                    <a:pt x="2471674" y="505714"/>
                  </a:cubicBezTo>
                  <a:cubicBezTo>
                    <a:pt x="2581275" y="493776"/>
                    <a:pt x="2768981" y="503174"/>
                    <a:pt x="2876296" y="627634"/>
                  </a:cubicBezTo>
                  <a:cubicBezTo>
                    <a:pt x="2861310" y="631952"/>
                    <a:pt x="3014472" y="666115"/>
                    <a:pt x="3051810" y="656336"/>
                  </a:cubicBezTo>
                  <a:cubicBezTo>
                    <a:pt x="3076575" y="698627"/>
                    <a:pt x="3186938" y="705993"/>
                    <a:pt x="3257296" y="659130"/>
                  </a:cubicBezTo>
                  <a:cubicBezTo>
                    <a:pt x="3273425" y="703326"/>
                    <a:pt x="3298190" y="665988"/>
                    <a:pt x="3339338" y="725170"/>
                  </a:cubicBezTo>
                  <a:cubicBezTo>
                    <a:pt x="3445256" y="677037"/>
                    <a:pt x="3515614" y="801370"/>
                    <a:pt x="3613277" y="861314"/>
                  </a:cubicBezTo>
                  <a:lnTo>
                    <a:pt x="3613658" y="863727"/>
                  </a:lnTo>
                  <a:cubicBezTo>
                    <a:pt x="3613531" y="862965"/>
                    <a:pt x="3613531" y="862203"/>
                    <a:pt x="3613404" y="861314"/>
                  </a:cubicBezTo>
                  <a:cubicBezTo>
                    <a:pt x="3613404" y="861314"/>
                    <a:pt x="3613404" y="861314"/>
                    <a:pt x="3613277" y="861314"/>
                  </a:cubicBezTo>
                  <a:lnTo>
                    <a:pt x="3612896" y="858266"/>
                  </a:lnTo>
                  <a:cubicBezTo>
                    <a:pt x="3613150" y="859409"/>
                    <a:pt x="3613277" y="860425"/>
                    <a:pt x="3613404" y="861314"/>
                  </a:cubicBezTo>
                  <a:cubicBezTo>
                    <a:pt x="3613404" y="861314"/>
                    <a:pt x="3613404" y="861314"/>
                    <a:pt x="3613404" y="861314"/>
                  </a:cubicBezTo>
                  <a:cubicBezTo>
                    <a:pt x="3660775" y="890397"/>
                    <a:pt x="3714623" y="904367"/>
                    <a:pt x="3782060" y="876046"/>
                  </a:cubicBezTo>
                  <a:cubicBezTo>
                    <a:pt x="3780409" y="919480"/>
                    <a:pt x="3806952" y="885317"/>
                    <a:pt x="3843020" y="934974"/>
                  </a:cubicBezTo>
                  <a:cubicBezTo>
                    <a:pt x="3826510" y="910082"/>
                    <a:pt x="3894328" y="994410"/>
                    <a:pt x="3917188" y="1051306"/>
                  </a:cubicBezTo>
                  <a:cubicBezTo>
                    <a:pt x="3913505" y="1008888"/>
                    <a:pt x="4002278" y="1073785"/>
                    <a:pt x="4044696" y="1144524"/>
                  </a:cubicBezTo>
                  <a:cubicBezTo>
                    <a:pt x="4048379" y="1054100"/>
                    <a:pt x="4135501" y="1118489"/>
                    <a:pt x="4226814" y="1163574"/>
                  </a:cubicBezTo>
                  <a:cubicBezTo>
                    <a:pt x="4228592" y="1164463"/>
                    <a:pt x="4230370" y="1165352"/>
                    <a:pt x="4232148" y="1166241"/>
                  </a:cubicBezTo>
                  <a:cubicBezTo>
                    <a:pt x="4276979" y="1187958"/>
                    <a:pt x="4322445" y="1204087"/>
                    <a:pt x="4359148" y="1194308"/>
                  </a:cubicBezTo>
                  <a:cubicBezTo>
                    <a:pt x="4379722" y="1191895"/>
                    <a:pt x="4512818" y="1271778"/>
                    <a:pt x="4578858" y="1227836"/>
                  </a:cubicBezTo>
                  <a:cubicBezTo>
                    <a:pt x="4646295" y="1300988"/>
                    <a:pt x="4631944" y="1272032"/>
                    <a:pt x="4724146" y="1260094"/>
                  </a:cubicBezTo>
                  <a:cubicBezTo>
                    <a:pt x="4723765" y="1243965"/>
                    <a:pt x="4732020" y="1253617"/>
                    <a:pt x="4740656" y="1272286"/>
                  </a:cubicBezTo>
                  <a:cubicBezTo>
                    <a:pt x="4798441" y="1312164"/>
                    <a:pt x="4826508" y="1285113"/>
                    <a:pt x="4890262" y="1268730"/>
                  </a:cubicBezTo>
                  <a:cubicBezTo>
                    <a:pt x="4922774" y="1248918"/>
                    <a:pt x="4989576" y="1270508"/>
                    <a:pt x="5000244" y="1302004"/>
                  </a:cubicBezTo>
                  <a:cubicBezTo>
                    <a:pt x="5046726" y="1303147"/>
                    <a:pt x="5038979" y="1272921"/>
                    <a:pt x="5084826" y="1323086"/>
                  </a:cubicBezTo>
                  <a:cubicBezTo>
                    <a:pt x="5093716" y="1312418"/>
                    <a:pt x="5119116" y="1316736"/>
                    <a:pt x="5146802" y="1326642"/>
                  </a:cubicBezTo>
                  <a:cubicBezTo>
                    <a:pt x="5147310" y="1326769"/>
                    <a:pt x="5147691" y="1326896"/>
                    <a:pt x="5148199" y="1327150"/>
                  </a:cubicBezTo>
                  <a:cubicBezTo>
                    <a:pt x="5164836" y="1333246"/>
                    <a:pt x="5182235" y="1341247"/>
                    <a:pt x="5197475" y="1349375"/>
                  </a:cubicBezTo>
                  <a:cubicBezTo>
                    <a:pt x="5197475" y="1349375"/>
                    <a:pt x="5197475" y="1349375"/>
                    <a:pt x="5197475" y="1349375"/>
                  </a:cubicBezTo>
                  <a:cubicBezTo>
                    <a:pt x="5198364" y="1348740"/>
                    <a:pt x="5199761" y="1349248"/>
                    <a:pt x="5201920" y="1351788"/>
                  </a:cubicBezTo>
                  <a:cubicBezTo>
                    <a:pt x="5200523" y="1351026"/>
                    <a:pt x="5198999" y="1350137"/>
                    <a:pt x="5197475" y="1349375"/>
                  </a:cubicBezTo>
                  <a:cubicBezTo>
                    <a:pt x="5192649" y="1353439"/>
                    <a:pt x="5214874" y="1405382"/>
                    <a:pt x="5307838" y="1407668"/>
                  </a:cubicBezTo>
                  <a:cubicBezTo>
                    <a:pt x="5338064" y="1425956"/>
                    <a:pt x="5464810" y="1502283"/>
                    <a:pt x="5506974" y="1594612"/>
                  </a:cubicBezTo>
                  <a:cubicBezTo>
                    <a:pt x="5541010" y="1581658"/>
                    <a:pt x="5529707" y="1620393"/>
                    <a:pt x="5571236" y="1608836"/>
                  </a:cubicBezTo>
                  <a:cubicBezTo>
                    <a:pt x="5554599" y="1641729"/>
                    <a:pt x="5599811" y="1597660"/>
                    <a:pt x="5587492" y="1652524"/>
                  </a:cubicBezTo>
                  <a:cubicBezTo>
                    <a:pt x="5590413" y="1654429"/>
                    <a:pt x="5593207" y="1656207"/>
                    <a:pt x="5596001" y="1657985"/>
                  </a:cubicBezTo>
                  <a:lnTo>
                    <a:pt x="5596255" y="1658112"/>
                  </a:lnTo>
                  <a:cubicBezTo>
                    <a:pt x="6176010" y="2027555"/>
                    <a:pt x="5979922" y="1133221"/>
                    <a:pt x="6009894" y="6462268"/>
                  </a:cubicBezTo>
                  <a:close/>
                  <a:moveTo>
                    <a:pt x="3613658" y="868807"/>
                  </a:moveTo>
                  <a:cubicBezTo>
                    <a:pt x="3613531" y="869188"/>
                    <a:pt x="3613150" y="869950"/>
                    <a:pt x="3612769" y="871347"/>
                  </a:cubicBezTo>
                  <a:cubicBezTo>
                    <a:pt x="3613150" y="870712"/>
                    <a:pt x="3613531" y="869950"/>
                    <a:pt x="3613658" y="868807"/>
                  </a:cubicBezTo>
                  <a:close/>
                  <a:moveTo>
                    <a:pt x="3684270" y="889762"/>
                  </a:moveTo>
                  <a:cubicBezTo>
                    <a:pt x="3683254" y="889000"/>
                    <a:pt x="3685159" y="890778"/>
                    <a:pt x="3685794" y="891794"/>
                  </a:cubicBezTo>
                  <a:cubicBezTo>
                    <a:pt x="3688588" y="891921"/>
                    <a:pt x="3692017" y="891921"/>
                    <a:pt x="3684270" y="889762"/>
                  </a:cubicBezTo>
                  <a:close/>
                  <a:moveTo>
                    <a:pt x="2471166" y="504698"/>
                  </a:moveTo>
                  <a:cubicBezTo>
                    <a:pt x="2463419" y="503555"/>
                    <a:pt x="2468880" y="504825"/>
                    <a:pt x="2471293" y="505333"/>
                  </a:cubicBezTo>
                  <a:cubicBezTo>
                    <a:pt x="2471166" y="504825"/>
                    <a:pt x="2471166" y="504317"/>
                    <a:pt x="2471166" y="504698"/>
                  </a:cubicBezTo>
                  <a:close/>
                </a:path>
              </a:pathLst>
            </a:custGeom>
            <a:blipFill>
              <a:blip r:embed="rId2"/>
              <a:stretch>
                <a:fillRect l="-55041" r="-11939"/>
              </a:stretch>
            </a:blipFill>
          </p:spPr>
        </p:sp>
      </p:grpSp>
      <p:sp>
        <p:nvSpPr>
          <p:cNvPr id="4" name="TextBox 4"/>
          <p:cNvSpPr txBox="1"/>
          <p:nvPr/>
        </p:nvSpPr>
        <p:spPr>
          <a:xfrm>
            <a:off x="1028700" y="1009650"/>
            <a:ext cx="5329064" cy="1209778"/>
          </a:xfrm>
          <a:prstGeom prst="rect">
            <a:avLst/>
          </a:prstGeom>
        </p:spPr>
        <p:txBody>
          <a:bodyPr lIns="0" tIns="0" rIns="0" bIns="0" rtlCol="0" anchor="t">
            <a:spAutoFit/>
          </a:bodyPr>
          <a:lstStyle/>
          <a:p>
            <a:pPr>
              <a:lnSpc>
                <a:spcPts val="4627"/>
              </a:lnSpc>
            </a:pPr>
            <a:r>
              <a:rPr lang="en-US" sz="4024">
                <a:solidFill>
                  <a:srgbClr val="1A401F"/>
                </a:solidFill>
                <a:latin typeface="Hatton"/>
              </a:rPr>
              <a:t>03/</a:t>
            </a:r>
          </a:p>
          <a:p>
            <a:pPr>
              <a:lnSpc>
                <a:spcPts val="4627"/>
              </a:lnSpc>
            </a:pPr>
            <a:r>
              <a:rPr lang="en-US" sz="4024">
                <a:solidFill>
                  <a:srgbClr val="1A401F"/>
                </a:solidFill>
                <a:latin typeface="Hatton"/>
              </a:rPr>
              <a:t>Business Questions</a:t>
            </a:r>
          </a:p>
        </p:txBody>
      </p:sp>
      <p:sp>
        <p:nvSpPr>
          <p:cNvPr id="5" name="TextBox 5"/>
          <p:cNvSpPr txBox="1"/>
          <p:nvPr/>
        </p:nvSpPr>
        <p:spPr>
          <a:xfrm>
            <a:off x="1028700" y="2255973"/>
            <a:ext cx="7753550" cy="3872844"/>
          </a:xfrm>
          <a:prstGeom prst="rect">
            <a:avLst/>
          </a:prstGeom>
        </p:spPr>
        <p:txBody>
          <a:bodyPr lIns="0" tIns="0" rIns="0" bIns="0" rtlCol="0" anchor="t">
            <a:spAutoFit/>
          </a:bodyPr>
          <a:lstStyle/>
          <a:p>
            <a:pPr>
              <a:lnSpc>
                <a:spcPts val="2836"/>
              </a:lnSpc>
            </a:pPr>
            <a:r>
              <a:rPr lang="en-US" sz="2025">
                <a:solidFill>
                  <a:srgbClr val="1A401F"/>
                </a:solidFill>
                <a:latin typeface="Open Sans"/>
              </a:rPr>
              <a:t>1. What countries are the largest food producers? </a:t>
            </a:r>
          </a:p>
          <a:p>
            <a:pPr>
              <a:lnSpc>
                <a:spcPts val="2836"/>
              </a:lnSpc>
            </a:pPr>
            <a:endParaRPr lang="en-US" sz="2025">
              <a:solidFill>
                <a:srgbClr val="1A401F"/>
              </a:solidFill>
              <a:latin typeface="Open Sans"/>
            </a:endParaRPr>
          </a:p>
          <a:p>
            <a:pPr>
              <a:lnSpc>
                <a:spcPts val="2836"/>
              </a:lnSpc>
            </a:pPr>
            <a:r>
              <a:rPr lang="en-US" sz="2025">
                <a:solidFill>
                  <a:srgbClr val="1A401F"/>
                </a:solidFill>
                <a:latin typeface="Open Sans"/>
              </a:rPr>
              <a:t>2. What foods are the most produced in Australia and New Zealand?</a:t>
            </a:r>
          </a:p>
          <a:p>
            <a:pPr>
              <a:lnSpc>
                <a:spcPts val="2836"/>
              </a:lnSpc>
            </a:pPr>
            <a:endParaRPr lang="en-US" sz="2025">
              <a:solidFill>
                <a:srgbClr val="1A401F"/>
              </a:solidFill>
              <a:latin typeface="Open Sans"/>
            </a:endParaRPr>
          </a:p>
          <a:p>
            <a:pPr>
              <a:lnSpc>
                <a:spcPts val="2836"/>
              </a:lnSpc>
            </a:pPr>
            <a:r>
              <a:rPr lang="en-US" sz="2025">
                <a:solidFill>
                  <a:srgbClr val="1A401F"/>
                </a:solidFill>
                <a:latin typeface="Open Sans"/>
              </a:rPr>
              <a:t>3. What foods have the most negative impact on the environment in the food chain?</a:t>
            </a:r>
          </a:p>
          <a:p>
            <a:pPr>
              <a:lnSpc>
                <a:spcPts val="2836"/>
              </a:lnSpc>
            </a:pPr>
            <a:endParaRPr lang="en-US" sz="2025">
              <a:solidFill>
                <a:srgbClr val="1A401F"/>
              </a:solidFill>
              <a:latin typeface="Open Sans"/>
            </a:endParaRPr>
          </a:p>
          <a:p>
            <a:pPr>
              <a:lnSpc>
                <a:spcPts val="2836"/>
              </a:lnSpc>
            </a:pPr>
            <a:r>
              <a:rPr lang="en-US" sz="2025">
                <a:solidFill>
                  <a:srgbClr val="1A401F"/>
                </a:solidFill>
                <a:latin typeface="Open Sans"/>
              </a:rPr>
              <a:t>4. What is the environmental impact of shifting the protein source in a diet from beef to poultry?</a:t>
            </a:r>
          </a:p>
          <a:p>
            <a:pPr>
              <a:lnSpc>
                <a:spcPts val="2836"/>
              </a:lnSpc>
            </a:pPr>
            <a:endParaRPr lang="en-US" sz="2025">
              <a:solidFill>
                <a:srgbClr val="1A401F"/>
              </a:solidFill>
              <a:latin typeface="Open Sans"/>
            </a:endParaRPr>
          </a:p>
        </p:txBody>
      </p:sp>
      <p:grpSp>
        <p:nvGrpSpPr>
          <p:cNvPr id="6" name="Group 6"/>
          <p:cNvGrpSpPr>
            <a:grpSpLocks noChangeAspect="1"/>
          </p:cNvGrpSpPr>
          <p:nvPr/>
        </p:nvGrpSpPr>
        <p:grpSpPr>
          <a:xfrm>
            <a:off x="10729071" y="1411042"/>
            <a:ext cx="4934667" cy="4934647"/>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06" r="-24906"/>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205067" y="-107311"/>
            <a:ext cx="11800546" cy="10501622"/>
            <a:chOff x="0" y="0"/>
            <a:chExt cx="6349238" cy="5650357"/>
          </a:xfrm>
        </p:grpSpPr>
        <p:sp>
          <p:nvSpPr>
            <p:cNvPr id="3" name="Freeform 3"/>
            <p:cNvSpPr/>
            <p:nvPr/>
          </p:nvSpPr>
          <p:spPr>
            <a:xfrm>
              <a:off x="-1220470" y="-200914"/>
              <a:ext cx="7579741" cy="5919724"/>
            </a:xfrm>
            <a:custGeom>
              <a:avLst/>
              <a:gdLst/>
              <a:ahLst/>
              <a:cxnLst/>
              <a:rect l="l" t="t" r="r" b="b"/>
              <a:pathLst>
                <a:path w="7579741" h="5919724">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16659" r="-16659"/>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425206">
            <a:off x="6132345" y="4316354"/>
            <a:ext cx="3508860" cy="1209203"/>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65885">
            <a:off x="14656644" y="1653259"/>
            <a:ext cx="1738114" cy="2677635"/>
          </a:xfrm>
          <a:prstGeom prst="rect">
            <a:avLst/>
          </a:prstGeom>
        </p:spPr>
      </p:pic>
      <p:sp>
        <p:nvSpPr>
          <p:cNvPr id="6" name="TextBox 6"/>
          <p:cNvSpPr txBox="1"/>
          <p:nvPr/>
        </p:nvSpPr>
        <p:spPr>
          <a:xfrm>
            <a:off x="8438516" y="588673"/>
            <a:ext cx="6728771" cy="1654430"/>
          </a:xfrm>
          <a:prstGeom prst="rect">
            <a:avLst/>
          </a:prstGeom>
        </p:spPr>
        <p:txBody>
          <a:bodyPr lIns="0" tIns="0" rIns="0" bIns="0" rtlCol="0" anchor="t">
            <a:spAutoFit/>
          </a:bodyPr>
          <a:lstStyle/>
          <a:p>
            <a:pPr>
              <a:lnSpc>
                <a:spcPts val="6431"/>
              </a:lnSpc>
            </a:pPr>
            <a:r>
              <a:rPr lang="en-US" sz="5592">
                <a:solidFill>
                  <a:srgbClr val="FFFFFF"/>
                </a:solidFill>
                <a:latin typeface="Hatton"/>
              </a:rPr>
              <a:t>03/</a:t>
            </a:r>
          </a:p>
          <a:p>
            <a:pPr>
              <a:lnSpc>
                <a:spcPts val="6431"/>
              </a:lnSpc>
            </a:pPr>
            <a:r>
              <a:rPr lang="en-US" sz="5592">
                <a:solidFill>
                  <a:srgbClr val="FFFFFF"/>
                </a:solidFill>
                <a:latin typeface="Hatton"/>
              </a:rPr>
              <a:t>Data Summary</a:t>
            </a:r>
          </a:p>
        </p:txBody>
      </p:sp>
      <p:sp>
        <p:nvSpPr>
          <p:cNvPr id="7" name="TextBox 7"/>
          <p:cNvSpPr txBox="1"/>
          <p:nvPr/>
        </p:nvSpPr>
        <p:spPr>
          <a:xfrm>
            <a:off x="8438516" y="2785342"/>
            <a:ext cx="5677107" cy="1053444"/>
          </a:xfrm>
          <a:prstGeom prst="rect">
            <a:avLst/>
          </a:prstGeom>
        </p:spPr>
        <p:txBody>
          <a:bodyPr lIns="0" tIns="0" rIns="0" bIns="0" rtlCol="0" anchor="t">
            <a:spAutoFit/>
          </a:bodyPr>
          <a:lstStyle/>
          <a:p>
            <a:pPr>
              <a:lnSpc>
                <a:spcPts val="2836"/>
              </a:lnSpc>
            </a:pPr>
            <a:r>
              <a:rPr lang="en-US" sz="2025">
                <a:solidFill>
                  <a:srgbClr val="FFFFFF"/>
                </a:solidFill>
                <a:latin typeface="Open Sans"/>
              </a:rPr>
              <a:t>Can we group in clusters different types of food based on their environmental impact?</a:t>
            </a:r>
          </a:p>
          <a:p>
            <a:pPr>
              <a:lnSpc>
                <a:spcPts val="2836"/>
              </a:lnSpc>
            </a:pPr>
            <a:endParaRPr lang="en-US" sz="2025">
              <a:solidFill>
                <a:srgbClr val="FFFFFF"/>
              </a:solidFill>
              <a:latin typeface="Open Sans"/>
            </a:endParaRPr>
          </a:p>
        </p:txBody>
      </p:sp>
      <p:sp>
        <p:nvSpPr>
          <p:cNvPr id="8" name="TextBox 8"/>
          <p:cNvSpPr txBox="1"/>
          <p:nvPr/>
        </p:nvSpPr>
        <p:spPr>
          <a:xfrm>
            <a:off x="9144000" y="5033031"/>
            <a:ext cx="8561936" cy="4645246"/>
          </a:xfrm>
          <a:prstGeom prst="rect">
            <a:avLst/>
          </a:prstGeom>
        </p:spPr>
        <p:txBody>
          <a:bodyPr lIns="0" tIns="0" rIns="0" bIns="0" rtlCol="0" anchor="t">
            <a:spAutoFit/>
          </a:bodyPr>
          <a:lstStyle/>
          <a:p>
            <a:pPr marL="437379" lvl="1" indent="-218689">
              <a:lnSpc>
                <a:spcPts val="2836"/>
              </a:lnSpc>
              <a:buFont typeface="Arial"/>
              <a:buChar char="•"/>
            </a:pPr>
            <a:r>
              <a:rPr lang="en-US" sz="2025" dirty="0">
                <a:solidFill>
                  <a:srgbClr val="FFFFFF"/>
                </a:solidFill>
                <a:latin typeface="Open Sans"/>
              </a:rPr>
              <a:t>Food production dataset (extracted from FAO website)</a:t>
            </a:r>
          </a:p>
          <a:p>
            <a:pPr marL="874758" lvl="2" indent="-291586">
              <a:lnSpc>
                <a:spcPts val="2836"/>
              </a:lnSpc>
              <a:buFont typeface="Arial"/>
              <a:buChar char="⚬"/>
            </a:pPr>
            <a:r>
              <a:rPr lang="en-US" sz="2025" dirty="0">
                <a:solidFill>
                  <a:srgbClr val="FFFFFF"/>
                </a:solidFill>
                <a:latin typeface="Open Sans"/>
              </a:rPr>
              <a:t>Data about production for different food products, countries and years (from 2010 to 2020)</a:t>
            </a:r>
          </a:p>
          <a:p>
            <a:pPr marL="874758" lvl="2" indent="-291586">
              <a:lnSpc>
                <a:spcPts val="2836"/>
              </a:lnSpc>
              <a:buFont typeface="Arial"/>
              <a:buChar char="⚬"/>
            </a:pPr>
            <a:r>
              <a:rPr lang="en-US" sz="2025" dirty="0">
                <a:solidFill>
                  <a:srgbClr val="FFFFFF"/>
                </a:solidFill>
                <a:latin typeface="Open Sans"/>
              </a:rPr>
              <a:t>14 features and 169234 observations -&gt; 4 features.</a:t>
            </a:r>
          </a:p>
          <a:p>
            <a:pPr>
              <a:lnSpc>
                <a:spcPts val="2836"/>
              </a:lnSpc>
            </a:pPr>
            <a:endParaRPr lang="en-US" sz="2025" dirty="0">
              <a:solidFill>
                <a:srgbClr val="FFFFFF"/>
              </a:solidFill>
              <a:latin typeface="Open Sans"/>
            </a:endParaRPr>
          </a:p>
          <a:p>
            <a:pPr marL="437379" lvl="1" indent="-218689">
              <a:lnSpc>
                <a:spcPts val="2836"/>
              </a:lnSpc>
              <a:buFont typeface="Arial"/>
              <a:buChar char="•"/>
            </a:pPr>
            <a:r>
              <a:rPr lang="en-US" sz="2025" dirty="0">
                <a:solidFill>
                  <a:srgbClr val="FFFFFF"/>
                </a:solidFill>
                <a:latin typeface="Open Sans"/>
              </a:rPr>
              <a:t>Environmental impact of food production (extracted from Our World Data website)</a:t>
            </a:r>
          </a:p>
          <a:p>
            <a:pPr marL="874758" lvl="2" indent="-291586">
              <a:lnSpc>
                <a:spcPts val="2836"/>
              </a:lnSpc>
              <a:buFont typeface="Arial"/>
              <a:buChar char="⚬"/>
            </a:pPr>
            <a:r>
              <a:rPr lang="en-US" sz="2025" dirty="0">
                <a:solidFill>
                  <a:srgbClr val="FFFFFF"/>
                </a:solidFill>
                <a:latin typeface="Open Sans"/>
              </a:rPr>
              <a:t>Data from 2018 about most common food products and their impact on the environment (CO2 emissions, land use, water use).</a:t>
            </a:r>
          </a:p>
          <a:p>
            <a:pPr marL="874758" lvl="2" indent="-291586">
              <a:lnSpc>
                <a:spcPts val="2836"/>
              </a:lnSpc>
              <a:buFont typeface="Arial"/>
              <a:buChar char="⚬"/>
            </a:pPr>
            <a:r>
              <a:rPr lang="en-US" sz="2025" dirty="0">
                <a:solidFill>
                  <a:srgbClr val="FFFFFF"/>
                </a:solidFill>
                <a:latin typeface="Open Sans"/>
              </a:rPr>
              <a:t>7 features and 38 observations</a:t>
            </a:r>
          </a:p>
          <a:p>
            <a:pPr marL="1312137" lvl="3" indent="-328034">
              <a:lnSpc>
                <a:spcPts val="2836"/>
              </a:lnSpc>
              <a:buFont typeface="Arial"/>
              <a:buChar char="￭"/>
            </a:pPr>
            <a:r>
              <a:rPr lang="en-US" sz="2025" dirty="0">
                <a:solidFill>
                  <a:srgbClr val="FFFFFF"/>
                </a:solidFill>
                <a:latin typeface="Open Sans"/>
              </a:rPr>
              <a:t>5 continuous variables</a:t>
            </a:r>
          </a:p>
          <a:p>
            <a:pPr marL="1312137" lvl="3" indent="-328034">
              <a:lnSpc>
                <a:spcPts val="2836"/>
              </a:lnSpc>
              <a:buFont typeface="Arial"/>
              <a:buChar char="￭"/>
            </a:pPr>
            <a:r>
              <a:rPr lang="en-US" sz="2025" dirty="0">
                <a:solidFill>
                  <a:srgbClr val="FFFFFF"/>
                </a:solidFill>
                <a:latin typeface="Open Sans"/>
              </a:rPr>
              <a:t>2 categorical variables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2949962">
            <a:off x="12628700" y="-4733796"/>
            <a:ext cx="9590035" cy="9189937"/>
            <a:chOff x="0" y="0"/>
            <a:chExt cx="6334760" cy="6070473"/>
          </a:xfrm>
        </p:grpSpPr>
        <p:sp>
          <p:nvSpPr>
            <p:cNvPr id="3" name="Freeform 3"/>
            <p:cNvSpPr/>
            <p:nvPr/>
          </p:nvSpPr>
          <p:spPr>
            <a:xfrm>
              <a:off x="-81534" y="-15367"/>
              <a:ext cx="6419342" cy="6097397"/>
            </a:xfrm>
            <a:custGeom>
              <a:avLst/>
              <a:gdLst/>
              <a:ahLst/>
              <a:cxnLst/>
              <a:rect l="l" t="t" r="r" b="b"/>
              <a:pathLst>
                <a:path w="6419342" h="6097397">
                  <a:moveTo>
                    <a:pt x="6416294" y="6069076"/>
                  </a:moveTo>
                  <a:cubicBezTo>
                    <a:pt x="6148324" y="6097397"/>
                    <a:pt x="5911723" y="6084316"/>
                    <a:pt x="5641340" y="6070346"/>
                  </a:cubicBezTo>
                  <a:cubicBezTo>
                    <a:pt x="4147947" y="6093968"/>
                    <a:pt x="2247011" y="6076442"/>
                    <a:pt x="664845" y="6074029"/>
                  </a:cubicBezTo>
                  <a:cubicBezTo>
                    <a:pt x="603504" y="6095620"/>
                    <a:pt x="627380" y="6024499"/>
                    <a:pt x="607695" y="5996559"/>
                  </a:cubicBezTo>
                  <a:cubicBezTo>
                    <a:pt x="553974" y="5947410"/>
                    <a:pt x="508254" y="5901309"/>
                    <a:pt x="485267" y="5839079"/>
                  </a:cubicBezTo>
                  <a:cubicBezTo>
                    <a:pt x="528955" y="5542915"/>
                    <a:pt x="592582" y="5645531"/>
                    <a:pt x="517398" y="5450840"/>
                  </a:cubicBezTo>
                  <a:cubicBezTo>
                    <a:pt x="568198" y="5359908"/>
                    <a:pt x="531114" y="5239004"/>
                    <a:pt x="477012" y="5195189"/>
                  </a:cubicBezTo>
                  <a:cubicBezTo>
                    <a:pt x="425069" y="5033772"/>
                    <a:pt x="465709" y="5138420"/>
                    <a:pt x="406654" y="5050028"/>
                  </a:cubicBezTo>
                  <a:cubicBezTo>
                    <a:pt x="328803" y="5023231"/>
                    <a:pt x="417068" y="4987798"/>
                    <a:pt x="381381" y="4967859"/>
                  </a:cubicBezTo>
                  <a:cubicBezTo>
                    <a:pt x="304673" y="4821682"/>
                    <a:pt x="247015" y="4761230"/>
                    <a:pt x="165481" y="4662043"/>
                  </a:cubicBezTo>
                  <a:cubicBezTo>
                    <a:pt x="113284" y="4629785"/>
                    <a:pt x="171831" y="4588510"/>
                    <a:pt x="146304" y="4566159"/>
                  </a:cubicBezTo>
                  <a:cubicBezTo>
                    <a:pt x="0" y="4473449"/>
                    <a:pt x="151130" y="4495928"/>
                    <a:pt x="124587" y="4430777"/>
                  </a:cubicBezTo>
                  <a:cubicBezTo>
                    <a:pt x="75057" y="4336035"/>
                    <a:pt x="143510" y="4247008"/>
                    <a:pt x="181229" y="4188461"/>
                  </a:cubicBezTo>
                  <a:cubicBezTo>
                    <a:pt x="287655" y="4070351"/>
                    <a:pt x="377952" y="3877184"/>
                    <a:pt x="353441" y="3840989"/>
                  </a:cubicBezTo>
                  <a:cubicBezTo>
                    <a:pt x="356489" y="3775456"/>
                    <a:pt x="444246" y="3738373"/>
                    <a:pt x="416433" y="3670300"/>
                  </a:cubicBezTo>
                  <a:cubicBezTo>
                    <a:pt x="440817" y="3625850"/>
                    <a:pt x="489839" y="3551429"/>
                    <a:pt x="543814" y="3502153"/>
                  </a:cubicBezTo>
                  <a:cubicBezTo>
                    <a:pt x="550926" y="3320289"/>
                    <a:pt x="585851" y="3252979"/>
                    <a:pt x="608838" y="3158745"/>
                  </a:cubicBezTo>
                  <a:cubicBezTo>
                    <a:pt x="658495" y="3074798"/>
                    <a:pt x="674497" y="2991612"/>
                    <a:pt x="723392" y="2921128"/>
                  </a:cubicBezTo>
                  <a:cubicBezTo>
                    <a:pt x="674116" y="2844928"/>
                    <a:pt x="740918" y="2833752"/>
                    <a:pt x="718820" y="2801240"/>
                  </a:cubicBezTo>
                  <a:cubicBezTo>
                    <a:pt x="815848" y="2672843"/>
                    <a:pt x="786130" y="2438528"/>
                    <a:pt x="764667" y="2299844"/>
                  </a:cubicBezTo>
                  <a:cubicBezTo>
                    <a:pt x="732028" y="2202054"/>
                    <a:pt x="705866" y="2152651"/>
                    <a:pt x="634111" y="2110741"/>
                  </a:cubicBezTo>
                  <a:cubicBezTo>
                    <a:pt x="649732" y="2057401"/>
                    <a:pt x="597154" y="2011300"/>
                    <a:pt x="581025" y="2017523"/>
                  </a:cubicBezTo>
                  <a:cubicBezTo>
                    <a:pt x="590423" y="1912494"/>
                    <a:pt x="540766" y="1883157"/>
                    <a:pt x="528701" y="1841882"/>
                  </a:cubicBezTo>
                  <a:cubicBezTo>
                    <a:pt x="469265" y="1788669"/>
                    <a:pt x="606679" y="1780922"/>
                    <a:pt x="532130" y="1711834"/>
                  </a:cubicBezTo>
                  <a:cubicBezTo>
                    <a:pt x="553466" y="1610107"/>
                    <a:pt x="556133" y="1557910"/>
                    <a:pt x="535813" y="1513079"/>
                  </a:cubicBezTo>
                  <a:cubicBezTo>
                    <a:pt x="520319" y="1475868"/>
                    <a:pt x="599948" y="1400811"/>
                    <a:pt x="571500" y="1407034"/>
                  </a:cubicBezTo>
                  <a:cubicBezTo>
                    <a:pt x="572770" y="1350646"/>
                    <a:pt x="535686" y="1326770"/>
                    <a:pt x="514858" y="1309879"/>
                  </a:cubicBezTo>
                  <a:cubicBezTo>
                    <a:pt x="524383" y="1286638"/>
                    <a:pt x="584200" y="1243331"/>
                    <a:pt x="590931" y="1230250"/>
                  </a:cubicBezTo>
                  <a:cubicBezTo>
                    <a:pt x="598170" y="1172465"/>
                    <a:pt x="524383" y="1159638"/>
                    <a:pt x="579374" y="1100329"/>
                  </a:cubicBezTo>
                  <a:cubicBezTo>
                    <a:pt x="541274" y="1030098"/>
                    <a:pt x="511175" y="1020700"/>
                    <a:pt x="524002" y="969646"/>
                  </a:cubicBezTo>
                  <a:cubicBezTo>
                    <a:pt x="416687" y="569088"/>
                    <a:pt x="523367" y="697993"/>
                    <a:pt x="565404" y="482982"/>
                  </a:cubicBezTo>
                  <a:cubicBezTo>
                    <a:pt x="622173" y="322581"/>
                    <a:pt x="547878" y="357379"/>
                    <a:pt x="532384" y="246889"/>
                  </a:cubicBezTo>
                  <a:cubicBezTo>
                    <a:pt x="553847" y="33401"/>
                    <a:pt x="456946" y="66675"/>
                    <a:pt x="585724" y="15367"/>
                  </a:cubicBezTo>
                  <a:cubicBezTo>
                    <a:pt x="2395220" y="33909"/>
                    <a:pt x="4303522" y="28194"/>
                    <a:pt x="6029960" y="17907"/>
                  </a:cubicBezTo>
                  <a:cubicBezTo>
                    <a:pt x="6192774" y="46482"/>
                    <a:pt x="6395974" y="0"/>
                    <a:pt x="6407531" y="36449"/>
                  </a:cubicBezTo>
                  <a:cubicBezTo>
                    <a:pt x="6414389" y="215011"/>
                    <a:pt x="6407023" y="413004"/>
                    <a:pt x="6406896" y="626110"/>
                  </a:cubicBezTo>
                  <a:cubicBezTo>
                    <a:pt x="6405626" y="1658239"/>
                    <a:pt x="6416421" y="2760345"/>
                    <a:pt x="6407785" y="3752723"/>
                  </a:cubicBezTo>
                  <a:cubicBezTo>
                    <a:pt x="6419342" y="4584446"/>
                    <a:pt x="6397371" y="5281041"/>
                    <a:pt x="6416294" y="6069076"/>
                  </a:cubicBezTo>
                  <a:close/>
                </a:path>
              </a:pathLst>
            </a:custGeom>
            <a:blipFill>
              <a:blip r:embed="rId2"/>
              <a:stretch>
                <a:fillRect l="-43563"/>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953520" y="3456320"/>
            <a:ext cx="2715379" cy="2036534"/>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268440" y="1183938"/>
            <a:ext cx="1629758" cy="2176639"/>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543056" y="3540304"/>
            <a:ext cx="1682885" cy="2142561"/>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4016223">
            <a:off x="2042278" y="3781000"/>
            <a:ext cx="1801648" cy="508966"/>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128798" y="5673830"/>
            <a:ext cx="1035951" cy="1957984"/>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2784837">
            <a:off x="3734840" y="7061386"/>
            <a:ext cx="527609" cy="997200"/>
          </a:xfrm>
          <a:prstGeom prst="rect">
            <a:avLst/>
          </a:prstGeom>
        </p:spPr>
      </p:pic>
      <p:pic>
        <p:nvPicPr>
          <p:cNvPr id="28" name="Picture 2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049141" y="6325847"/>
            <a:ext cx="3210159" cy="2523987"/>
          </a:xfrm>
          <a:prstGeom prst="rect">
            <a:avLst/>
          </a:prstGeom>
        </p:spPr>
      </p:pic>
      <p:pic>
        <p:nvPicPr>
          <p:cNvPr id="29" name="Picture 2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336424">
            <a:off x="9219501" y="5288456"/>
            <a:ext cx="527528" cy="997046"/>
          </a:xfrm>
          <a:prstGeom prst="rect">
            <a:avLst/>
          </a:prstGeom>
        </p:spPr>
      </p:pic>
      <p:pic>
        <p:nvPicPr>
          <p:cNvPr id="30" name="Picture 3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336424">
            <a:off x="11520841" y="3916327"/>
            <a:ext cx="527528" cy="997046"/>
          </a:xfrm>
          <a:prstGeom prst="rect">
            <a:avLst/>
          </a:prstGeom>
        </p:spPr>
      </p:pic>
      <p:pic>
        <p:nvPicPr>
          <p:cNvPr id="31" name="Picture 3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3275549">
            <a:off x="14937552" y="4423501"/>
            <a:ext cx="861705" cy="1628653"/>
          </a:xfrm>
          <a:prstGeom prst="rect">
            <a:avLst/>
          </a:prstGeom>
        </p:spPr>
      </p:pic>
      <p:pic>
        <p:nvPicPr>
          <p:cNvPr id="32" name="Picture 3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5290791">
            <a:off x="9357349" y="7430788"/>
            <a:ext cx="1593525" cy="549151"/>
          </a:xfrm>
          <a:prstGeom prst="rect">
            <a:avLst/>
          </a:prstGeom>
        </p:spPr>
      </p:pic>
      <p:sp>
        <p:nvSpPr>
          <p:cNvPr id="33" name="TextBox 33"/>
          <p:cNvSpPr txBox="1"/>
          <p:nvPr/>
        </p:nvSpPr>
        <p:spPr>
          <a:xfrm>
            <a:off x="1028700" y="1009650"/>
            <a:ext cx="2025669" cy="1792365"/>
          </a:xfrm>
          <a:prstGeom prst="rect">
            <a:avLst/>
          </a:prstGeom>
        </p:spPr>
        <p:txBody>
          <a:bodyPr lIns="0" tIns="0" rIns="0" bIns="0" rtlCol="0" anchor="t">
            <a:spAutoFit/>
          </a:bodyPr>
          <a:lstStyle/>
          <a:p>
            <a:pPr>
              <a:lnSpc>
                <a:spcPts val="4627"/>
              </a:lnSpc>
            </a:pPr>
            <a:r>
              <a:rPr lang="en-US" sz="4024">
                <a:solidFill>
                  <a:srgbClr val="1A401F"/>
                </a:solidFill>
                <a:latin typeface="Hatton"/>
              </a:rPr>
              <a:t>04/</a:t>
            </a:r>
          </a:p>
          <a:p>
            <a:pPr>
              <a:lnSpc>
                <a:spcPts val="4627"/>
              </a:lnSpc>
            </a:pPr>
            <a:r>
              <a:rPr lang="en-US" sz="4024">
                <a:solidFill>
                  <a:srgbClr val="1A401F"/>
                </a:solidFill>
                <a:latin typeface="Hatton"/>
              </a:rPr>
              <a:t>Process </a:t>
            </a:r>
          </a:p>
          <a:p>
            <a:pPr>
              <a:lnSpc>
                <a:spcPts val="4627"/>
              </a:lnSpc>
            </a:pPr>
            <a:r>
              <a:rPr lang="en-US" sz="4024">
                <a:solidFill>
                  <a:srgbClr val="1A401F"/>
                </a:solidFill>
                <a:latin typeface="Hatton"/>
              </a:rPr>
              <a:t>Flow</a:t>
            </a:r>
          </a:p>
        </p:txBody>
      </p:sp>
      <p:pic>
        <p:nvPicPr>
          <p:cNvPr id="34" name="Picture 34"/>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533064">
            <a:off x="6271844" y="8601452"/>
            <a:ext cx="1204975" cy="340406"/>
          </a:xfrm>
          <a:prstGeom prst="rect">
            <a:avLst/>
          </a:prstGeom>
        </p:spPr>
      </p:pic>
      <p:pic>
        <p:nvPicPr>
          <p:cNvPr id="35" name="Picture 35"/>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9430922">
            <a:off x="6283905" y="6527781"/>
            <a:ext cx="1123705" cy="387245"/>
          </a:xfrm>
          <a:prstGeom prst="rect">
            <a:avLst/>
          </a:prstGeom>
        </p:spPr>
      </p:pic>
      <p:sp>
        <p:nvSpPr>
          <p:cNvPr id="36" name="Rounded Rectangle 35">
            <a:extLst>
              <a:ext uri="{FF2B5EF4-FFF2-40B4-BE49-F238E27FC236}">
                <a16:creationId xmlns:a16="http://schemas.microsoft.com/office/drawing/2014/main" id="{02AA3EE1-BE65-ECEC-756D-77FBC901DD93}"/>
              </a:ext>
            </a:extLst>
          </p:cNvPr>
          <p:cNvSpPr/>
          <p:nvPr/>
        </p:nvSpPr>
        <p:spPr>
          <a:xfrm>
            <a:off x="1911121" y="8004758"/>
            <a:ext cx="2301340" cy="1098304"/>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Hatton"/>
              </a:rPr>
              <a:t>Clean</a:t>
            </a:r>
            <a:endParaRPr lang="en-US" dirty="0"/>
          </a:p>
        </p:txBody>
      </p:sp>
      <p:sp>
        <p:nvSpPr>
          <p:cNvPr id="37" name="Rounded Rectangle 36">
            <a:extLst>
              <a:ext uri="{FF2B5EF4-FFF2-40B4-BE49-F238E27FC236}">
                <a16:creationId xmlns:a16="http://schemas.microsoft.com/office/drawing/2014/main" id="{1E711BC4-D7A8-6567-0B7C-447AA454561D}"/>
              </a:ext>
            </a:extLst>
          </p:cNvPr>
          <p:cNvSpPr/>
          <p:nvPr/>
        </p:nvSpPr>
        <p:spPr>
          <a:xfrm>
            <a:off x="4588708" y="7177187"/>
            <a:ext cx="2301340" cy="1098304"/>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Hatton"/>
              </a:rPr>
              <a:t>Explore</a:t>
            </a:r>
            <a:endParaRPr lang="en-US" dirty="0"/>
          </a:p>
        </p:txBody>
      </p:sp>
      <p:sp>
        <p:nvSpPr>
          <p:cNvPr id="38" name="Rounded Rectangle 37">
            <a:extLst>
              <a:ext uri="{FF2B5EF4-FFF2-40B4-BE49-F238E27FC236}">
                <a16:creationId xmlns:a16="http://schemas.microsoft.com/office/drawing/2014/main" id="{54E9AFC0-2F3C-00C3-0792-871AB73A4E5F}"/>
              </a:ext>
            </a:extLst>
          </p:cNvPr>
          <p:cNvSpPr/>
          <p:nvPr/>
        </p:nvSpPr>
        <p:spPr>
          <a:xfrm>
            <a:off x="7480112" y="8123612"/>
            <a:ext cx="2301340" cy="1098304"/>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Hatton"/>
              </a:rPr>
              <a:t>Pre Process</a:t>
            </a:r>
            <a:endParaRPr lang="en-US" dirty="0"/>
          </a:p>
        </p:txBody>
      </p:sp>
      <p:sp>
        <p:nvSpPr>
          <p:cNvPr id="39" name="Rounded Rectangle 38">
            <a:extLst>
              <a:ext uri="{FF2B5EF4-FFF2-40B4-BE49-F238E27FC236}">
                <a16:creationId xmlns:a16="http://schemas.microsoft.com/office/drawing/2014/main" id="{FE07F31D-44A6-6CEE-F519-71B6728E0FBB}"/>
              </a:ext>
            </a:extLst>
          </p:cNvPr>
          <p:cNvSpPr/>
          <p:nvPr/>
        </p:nvSpPr>
        <p:spPr>
          <a:xfrm>
            <a:off x="7407196" y="6203127"/>
            <a:ext cx="2301340" cy="1098304"/>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Hatton"/>
              </a:rPr>
              <a:t>Model</a:t>
            </a:r>
            <a:endParaRPr lang="en-US" dirty="0"/>
          </a:p>
        </p:txBody>
      </p:sp>
      <p:sp>
        <p:nvSpPr>
          <p:cNvPr id="40" name="Rounded Rectangle 39">
            <a:extLst>
              <a:ext uri="{FF2B5EF4-FFF2-40B4-BE49-F238E27FC236}">
                <a16:creationId xmlns:a16="http://schemas.microsoft.com/office/drawing/2014/main" id="{C38E8D5A-3DC5-5FC1-D4B0-DABE552716F4}"/>
              </a:ext>
            </a:extLst>
          </p:cNvPr>
          <p:cNvSpPr/>
          <p:nvPr/>
        </p:nvSpPr>
        <p:spPr>
          <a:xfrm>
            <a:off x="10154111" y="4898689"/>
            <a:ext cx="2301340" cy="1098304"/>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Hatton"/>
              </a:rPr>
              <a:t>Validate</a:t>
            </a:r>
            <a:endParaRPr lang="en-US" dirty="0"/>
          </a:p>
        </p:txBody>
      </p:sp>
      <p:sp>
        <p:nvSpPr>
          <p:cNvPr id="41" name="Rounded Rectangle 40">
            <a:extLst>
              <a:ext uri="{FF2B5EF4-FFF2-40B4-BE49-F238E27FC236}">
                <a16:creationId xmlns:a16="http://schemas.microsoft.com/office/drawing/2014/main" id="{5513EC6F-431D-C8EB-C4F5-4E26A4CDE94C}"/>
              </a:ext>
            </a:extLst>
          </p:cNvPr>
          <p:cNvSpPr/>
          <p:nvPr/>
        </p:nvSpPr>
        <p:spPr>
          <a:xfrm>
            <a:off x="12435283" y="3316545"/>
            <a:ext cx="2301340" cy="1098304"/>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Hatton"/>
              </a:rPr>
              <a:t>Communicate findings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3617509" y="1962362"/>
            <a:ext cx="10603794" cy="6362277"/>
          </a:xfrm>
          <a:prstGeom prst="rect">
            <a:avLst/>
          </a:prstGeom>
        </p:spPr>
      </p:pic>
      <p:grpSp>
        <p:nvGrpSpPr>
          <p:cNvPr id="2" name="Group 2"/>
          <p:cNvGrpSpPr>
            <a:grpSpLocks noChangeAspect="1"/>
          </p:cNvGrpSpPr>
          <p:nvPr/>
        </p:nvGrpSpPr>
        <p:grpSpPr>
          <a:xfrm rot="-2949962">
            <a:off x="12628700" y="-4733796"/>
            <a:ext cx="9590035" cy="9189937"/>
            <a:chOff x="0" y="0"/>
            <a:chExt cx="6334760" cy="6070473"/>
          </a:xfrm>
        </p:grpSpPr>
        <p:sp>
          <p:nvSpPr>
            <p:cNvPr id="3" name="Freeform 3"/>
            <p:cNvSpPr/>
            <p:nvPr/>
          </p:nvSpPr>
          <p:spPr>
            <a:xfrm>
              <a:off x="-81534" y="-15367"/>
              <a:ext cx="6419342" cy="6097397"/>
            </a:xfrm>
            <a:custGeom>
              <a:avLst/>
              <a:gdLst/>
              <a:ahLst/>
              <a:cxnLst/>
              <a:rect l="l" t="t" r="r" b="b"/>
              <a:pathLst>
                <a:path w="6419342" h="6097397">
                  <a:moveTo>
                    <a:pt x="6416294" y="6069076"/>
                  </a:moveTo>
                  <a:cubicBezTo>
                    <a:pt x="6148324" y="6097397"/>
                    <a:pt x="5911723" y="6084316"/>
                    <a:pt x="5641340" y="6070346"/>
                  </a:cubicBezTo>
                  <a:cubicBezTo>
                    <a:pt x="4147947" y="6093968"/>
                    <a:pt x="2247011" y="6076442"/>
                    <a:pt x="664845" y="6074029"/>
                  </a:cubicBezTo>
                  <a:cubicBezTo>
                    <a:pt x="603504" y="6095620"/>
                    <a:pt x="627380" y="6024499"/>
                    <a:pt x="607695" y="5996559"/>
                  </a:cubicBezTo>
                  <a:cubicBezTo>
                    <a:pt x="553974" y="5947410"/>
                    <a:pt x="508254" y="5901309"/>
                    <a:pt x="485267" y="5839079"/>
                  </a:cubicBezTo>
                  <a:cubicBezTo>
                    <a:pt x="528955" y="5542915"/>
                    <a:pt x="592582" y="5645531"/>
                    <a:pt x="517398" y="5450840"/>
                  </a:cubicBezTo>
                  <a:cubicBezTo>
                    <a:pt x="568198" y="5359908"/>
                    <a:pt x="531114" y="5239004"/>
                    <a:pt x="477012" y="5195189"/>
                  </a:cubicBezTo>
                  <a:cubicBezTo>
                    <a:pt x="425069" y="5033772"/>
                    <a:pt x="465709" y="5138420"/>
                    <a:pt x="406654" y="5050028"/>
                  </a:cubicBezTo>
                  <a:cubicBezTo>
                    <a:pt x="328803" y="5023231"/>
                    <a:pt x="417068" y="4987798"/>
                    <a:pt x="381381" y="4967859"/>
                  </a:cubicBezTo>
                  <a:cubicBezTo>
                    <a:pt x="304673" y="4821682"/>
                    <a:pt x="247015" y="4761230"/>
                    <a:pt x="165481" y="4662043"/>
                  </a:cubicBezTo>
                  <a:cubicBezTo>
                    <a:pt x="113284" y="4629785"/>
                    <a:pt x="171831" y="4588510"/>
                    <a:pt x="146304" y="4566159"/>
                  </a:cubicBezTo>
                  <a:cubicBezTo>
                    <a:pt x="0" y="4473449"/>
                    <a:pt x="151130" y="4495928"/>
                    <a:pt x="124587" y="4430777"/>
                  </a:cubicBezTo>
                  <a:cubicBezTo>
                    <a:pt x="75057" y="4336035"/>
                    <a:pt x="143510" y="4247008"/>
                    <a:pt x="181229" y="4188461"/>
                  </a:cubicBezTo>
                  <a:cubicBezTo>
                    <a:pt x="287655" y="4070351"/>
                    <a:pt x="377952" y="3877184"/>
                    <a:pt x="353441" y="3840989"/>
                  </a:cubicBezTo>
                  <a:cubicBezTo>
                    <a:pt x="356489" y="3775456"/>
                    <a:pt x="444246" y="3738373"/>
                    <a:pt x="416433" y="3670300"/>
                  </a:cubicBezTo>
                  <a:cubicBezTo>
                    <a:pt x="440817" y="3625850"/>
                    <a:pt x="489839" y="3551429"/>
                    <a:pt x="543814" y="3502153"/>
                  </a:cubicBezTo>
                  <a:cubicBezTo>
                    <a:pt x="550926" y="3320289"/>
                    <a:pt x="585851" y="3252979"/>
                    <a:pt x="608838" y="3158745"/>
                  </a:cubicBezTo>
                  <a:cubicBezTo>
                    <a:pt x="658495" y="3074798"/>
                    <a:pt x="674497" y="2991612"/>
                    <a:pt x="723392" y="2921128"/>
                  </a:cubicBezTo>
                  <a:cubicBezTo>
                    <a:pt x="674116" y="2844928"/>
                    <a:pt x="740918" y="2833752"/>
                    <a:pt x="718820" y="2801240"/>
                  </a:cubicBezTo>
                  <a:cubicBezTo>
                    <a:pt x="815848" y="2672843"/>
                    <a:pt x="786130" y="2438528"/>
                    <a:pt x="764667" y="2299844"/>
                  </a:cubicBezTo>
                  <a:cubicBezTo>
                    <a:pt x="732028" y="2202054"/>
                    <a:pt x="705866" y="2152651"/>
                    <a:pt x="634111" y="2110741"/>
                  </a:cubicBezTo>
                  <a:cubicBezTo>
                    <a:pt x="649732" y="2057401"/>
                    <a:pt x="597154" y="2011300"/>
                    <a:pt x="581025" y="2017523"/>
                  </a:cubicBezTo>
                  <a:cubicBezTo>
                    <a:pt x="590423" y="1912494"/>
                    <a:pt x="540766" y="1883157"/>
                    <a:pt x="528701" y="1841882"/>
                  </a:cubicBezTo>
                  <a:cubicBezTo>
                    <a:pt x="469265" y="1788669"/>
                    <a:pt x="606679" y="1780922"/>
                    <a:pt x="532130" y="1711834"/>
                  </a:cubicBezTo>
                  <a:cubicBezTo>
                    <a:pt x="553466" y="1610107"/>
                    <a:pt x="556133" y="1557910"/>
                    <a:pt x="535813" y="1513079"/>
                  </a:cubicBezTo>
                  <a:cubicBezTo>
                    <a:pt x="520319" y="1475868"/>
                    <a:pt x="599948" y="1400811"/>
                    <a:pt x="571500" y="1407034"/>
                  </a:cubicBezTo>
                  <a:cubicBezTo>
                    <a:pt x="572770" y="1350646"/>
                    <a:pt x="535686" y="1326770"/>
                    <a:pt x="514858" y="1309879"/>
                  </a:cubicBezTo>
                  <a:cubicBezTo>
                    <a:pt x="524383" y="1286638"/>
                    <a:pt x="584200" y="1243331"/>
                    <a:pt x="590931" y="1230250"/>
                  </a:cubicBezTo>
                  <a:cubicBezTo>
                    <a:pt x="598170" y="1172465"/>
                    <a:pt x="524383" y="1159638"/>
                    <a:pt x="579374" y="1100329"/>
                  </a:cubicBezTo>
                  <a:cubicBezTo>
                    <a:pt x="541274" y="1030098"/>
                    <a:pt x="511175" y="1020700"/>
                    <a:pt x="524002" y="969646"/>
                  </a:cubicBezTo>
                  <a:cubicBezTo>
                    <a:pt x="416687" y="569088"/>
                    <a:pt x="523367" y="697993"/>
                    <a:pt x="565404" y="482982"/>
                  </a:cubicBezTo>
                  <a:cubicBezTo>
                    <a:pt x="622173" y="322581"/>
                    <a:pt x="547878" y="357379"/>
                    <a:pt x="532384" y="246889"/>
                  </a:cubicBezTo>
                  <a:cubicBezTo>
                    <a:pt x="553847" y="33401"/>
                    <a:pt x="456946" y="66675"/>
                    <a:pt x="585724" y="15367"/>
                  </a:cubicBezTo>
                  <a:cubicBezTo>
                    <a:pt x="2395220" y="33909"/>
                    <a:pt x="4303522" y="28194"/>
                    <a:pt x="6029960" y="17907"/>
                  </a:cubicBezTo>
                  <a:cubicBezTo>
                    <a:pt x="6192774" y="46482"/>
                    <a:pt x="6395974" y="0"/>
                    <a:pt x="6407531" y="36449"/>
                  </a:cubicBezTo>
                  <a:cubicBezTo>
                    <a:pt x="6414389" y="215011"/>
                    <a:pt x="6407023" y="413004"/>
                    <a:pt x="6406896" y="626110"/>
                  </a:cubicBezTo>
                  <a:cubicBezTo>
                    <a:pt x="6405626" y="1658239"/>
                    <a:pt x="6416421" y="2760345"/>
                    <a:pt x="6407785" y="3752723"/>
                  </a:cubicBezTo>
                  <a:cubicBezTo>
                    <a:pt x="6419342" y="4584446"/>
                    <a:pt x="6397371" y="5281041"/>
                    <a:pt x="6416294" y="6069076"/>
                  </a:cubicBezTo>
                  <a:close/>
                </a:path>
              </a:pathLst>
            </a:custGeom>
            <a:blipFill>
              <a:blip r:embed="rId3"/>
              <a:stretch>
                <a:fillRect l="-43563"/>
              </a:stretch>
            </a:blipFill>
          </p:spPr>
        </p:sp>
      </p:grpSp>
      <p:sp>
        <p:nvSpPr>
          <p:cNvPr id="5" name="TextBox 5"/>
          <p:cNvSpPr txBox="1"/>
          <p:nvPr/>
        </p:nvSpPr>
        <p:spPr>
          <a:xfrm>
            <a:off x="1028700" y="1009650"/>
            <a:ext cx="4765500" cy="1209778"/>
          </a:xfrm>
          <a:prstGeom prst="rect">
            <a:avLst/>
          </a:prstGeom>
        </p:spPr>
        <p:txBody>
          <a:bodyPr lIns="0" tIns="0" rIns="0" bIns="0" rtlCol="0" anchor="t">
            <a:spAutoFit/>
          </a:bodyPr>
          <a:lstStyle/>
          <a:p>
            <a:pPr>
              <a:lnSpc>
                <a:spcPts val="4627"/>
              </a:lnSpc>
            </a:pPr>
            <a:r>
              <a:rPr lang="en-US" sz="4024">
                <a:solidFill>
                  <a:srgbClr val="1A401F"/>
                </a:solidFill>
                <a:latin typeface="Hatton"/>
              </a:rPr>
              <a:t>04/</a:t>
            </a:r>
          </a:p>
          <a:p>
            <a:pPr>
              <a:lnSpc>
                <a:spcPts val="4627"/>
              </a:lnSpc>
            </a:pPr>
            <a:r>
              <a:rPr lang="en-US" sz="4024">
                <a:solidFill>
                  <a:srgbClr val="1A401F"/>
                </a:solidFill>
                <a:latin typeface="Hatton"/>
              </a:rPr>
              <a:t>EDA</a:t>
            </a:r>
          </a:p>
        </p:txBody>
      </p:sp>
      <p:sp>
        <p:nvSpPr>
          <p:cNvPr id="6" name="TextBox 6"/>
          <p:cNvSpPr txBox="1"/>
          <p:nvPr/>
        </p:nvSpPr>
        <p:spPr>
          <a:xfrm>
            <a:off x="362091" y="3045448"/>
            <a:ext cx="3255418" cy="5375277"/>
          </a:xfrm>
          <a:prstGeom prst="rect">
            <a:avLst/>
          </a:prstGeom>
        </p:spPr>
        <p:txBody>
          <a:bodyPr lIns="0" tIns="0" rIns="0" bIns="0" rtlCol="0" anchor="t">
            <a:spAutoFit/>
          </a:bodyPr>
          <a:lstStyle/>
          <a:p>
            <a:pPr marL="393708" lvl="1" indent="-196854">
              <a:lnSpc>
                <a:spcPts val="2552"/>
              </a:lnSpc>
              <a:buFont typeface="Arial"/>
              <a:buChar char="•"/>
            </a:pPr>
            <a:r>
              <a:rPr lang="en-US" sz="1823">
                <a:solidFill>
                  <a:srgbClr val="1A401F"/>
                </a:solidFill>
                <a:latin typeface="Open Sans"/>
              </a:rPr>
              <a:t>China, India and the USA are the largest food producers in the world.</a:t>
            </a:r>
          </a:p>
          <a:p>
            <a:pPr marL="393708" lvl="1" indent="-196854">
              <a:lnSpc>
                <a:spcPts val="2552"/>
              </a:lnSpc>
              <a:buFont typeface="Arial"/>
              <a:buChar char="•"/>
            </a:pPr>
            <a:r>
              <a:rPr lang="en-US" sz="1823">
                <a:solidFill>
                  <a:srgbClr val="1A401F"/>
                </a:solidFill>
                <a:latin typeface="Open Sans"/>
              </a:rPr>
              <a:t>Australia and New Zealand are very tiny food producers compared to the rest of the world.</a:t>
            </a:r>
          </a:p>
          <a:p>
            <a:pPr marL="393708" lvl="1" indent="-196854">
              <a:lnSpc>
                <a:spcPts val="2552"/>
              </a:lnSpc>
              <a:buFont typeface="Arial"/>
              <a:buChar char="•"/>
            </a:pPr>
            <a:r>
              <a:rPr lang="en-US" sz="1823">
                <a:solidFill>
                  <a:srgbClr val="1A401F"/>
                </a:solidFill>
                <a:latin typeface="Open Sans"/>
              </a:rPr>
              <a:t>Australia food production was approximately 5 times bigger than New Zealand in 2020</a:t>
            </a:r>
          </a:p>
          <a:p>
            <a:pPr>
              <a:lnSpc>
                <a:spcPts val="2552"/>
              </a:lnSpc>
            </a:pPr>
            <a:endParaRPr lang="en-US" sz="1823">
              <a:solidFill>
                <a:srgbClr val="1A401F"/>
              </a:solidFill>
              <a:latin typeface="Open Sans"/>
            </a:endParaRPr>
          </a:p>
          <a:p>
            <a:pPr>
              <a:lnSpc>
                <a:spcPts val="2552"/>
              </a:lnSpc>
            </a:pPr>
            <a:endParaRPr lang="en-US" sz="1823">
              <a:solidFill>
                <a:srgbClr val="1A401F"/>
              </a:solidFill>
              <a:latin typeface="Open Sans"/>
            </a:endParaRPr>
          </a:p>
          <a:p>
            <a:pPr>
              <a:lnSpc>
                <a:spcPts val="2552"/>
              </a:lnSpc>
            </a:pPr>
            <a:endParaRPr lang="en-US" sz="1823">
              <a:solidFill>
                <a:srgbClr val="1A401F"/>
              </a:solidFill>
              <a:latin typeface="Open Sans"/>
            </a:endParaRPr>
          </a:p>
          <a:p>
            <a:pPr>
              <a:lnSpc>
                <a:spcPts val="2552"/>
              </a:lnSpc>
            </a:pPr>
            <a:endParaRPr lang="en-US" sz="1823">
              <a:solidFill>
                <a:srgbClr val="1A401F"/>
              </a:solidFill>
              <a:latin typeface="Open Sans"/>
            </a:endParaRPr>
          </a:p>
          <a:p>
            <a:pPr>
              <a:lnSpc>
                <a:spcPts val="2552"/>
              </a:lnSpc>
            </a:pPr>
            <a:endParaRPr lang="en-US" sz="1823">
              <a:solidFill>
                <a:srgbClr val="1A401F"/>
              </a:solidFill>
              <a:latin typeface="Open Sans"/>
            </a:endParaRPr>
          </a:p>
          <a:p>
            <a:pPr>
              <a:lnSpc>
                <a:spcPts val="2552"/>
              </a:lnSpc>
            </a:pPr>
            <a:endParaRPr lang="en-US" sz="1823">
              <a:solidFill>
                <a:srgbClr val="1A401F"/>
              </a:solidFill>
              <a:latin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301112" y="2117152"/>
            <a:ext cx="14665503" cy="5640578"/>
          </a:xfrm>
          <a:prstGeom prst="rect">
            <a:avLst/>
          </a:prstGeom>
        </p:spPr>
      </p:pic>
      <p:grpSp>
        <p:nvGrpSpPr>
          <p:cNvPr id="2" name="Group 2"/>
          <p:cNvGrpSpPr>
            <a:grpSpLocks noChangeAspect="1"/>
          </p:cNvGrpSpPr>
          <p:nvPr/>
        </p:nvGrpSpPr>
        <p:grpSpPr>
          <a:xfrm rot="-2949962">
            <a:off x="12628700" y="-4733796"/>
            <a:ext cx="9590035" cy="9189937"/>
            <a:chOff x="0" y="0"/>
            <a:chExt cx="6334760" cy="6070473"/>
          </a:xfrm>
        </p:grpSpPr>
        <p:sp>
          <p:nvSpPr>
            <p:cNvPr id="3" name="Freeform 3"/>
            <p:cNvSpPr/>
            <p:nvPr/>
          </p:nvSpPr>
          <p:spPr>
            <a:xfrm>
              <a:off x="-81534" y="-15367"/>
              <a:ext cx="6419342" cy="6097397"/>
            </a:xfrm>
            <a:custGeom>
              <a:avLst/>
              <a:gdLst/>
              <a:ahLst/>
              <a:cxnLst/>
              <a:rect l="l" t="t" r="r" b="b"/>
              <a:pathLst>
                <a:path w="6419342" h="6097397">
                  <a:moveTo>
                    <a:pt x="6416294" y="6069076"/>
                  </a:moveTo>
                  <a:cubicBezTo>
                    <a:pt x="6148324" y="6097397"/>
                    <a:pt x="5911723" y="6084316"/>
                    <a:pt x="5641340" y="6070346"/>
                  </a:cubicBezTo>
                  <a:cubicBezTo>
                    <a:pt x="4147947" y="6093968"/>
                    <a:pt x="2247011" y="6076442"/>
                    <a:pt x="664845" y="6074029"/>
                  </a:cubicBezTo>
                  <a:cubicBezTo>
                    <a:pt x="603504" y="6095620"/>
                    <a:pt x="627380" y="6024499"/>
                    <a:pt x="607695" y="5996559"/>
                  </a:cubicBezTo>
                  <a:cubicBezTo>
                    <a:pt x="553974" y="5947410"/>
                    <a:pt x="508254" y="5901309"/>
                    <a:pt x="485267" y="5839079"/>
                  </a:cubicBezTo>
                  <a:cubicBezTo>
                    <a:pt x="528955" y="5542915"/>
                    <a:pt x="592582" y="5645531"/>
                    <a:pt x="517398" y="5450840"/>
                  </a:cubicBezTo>
                  <a:cubicBezTo>
                    <a:pt x="568198" y="5359908"/>
                    <a:pt x="531114" y="5239004"/>
                    <a:pt x="477012" y="5195189"/>
                  </a:cubicBezTo>
                  <a:cubicBezTo>
                    <a:pt x="425069" y="5033772"/>
                    <a:pt x="465709" y="5138420"/>
                    <a:pt x="406654" y="5050028"/>
                  </a:cubicBezTo>
                  <a:cubicBezTo>
                    <a:pt x="328803" y="5023231"/>
                    <a:pt x="417068" y="4987798"/>
                    <a:pt x="381381" y="4967859"/>
                  </a:cubicBezTo>
                  <a:cubicBezTo>
                    <a:pt x="304673" y="4821682"/>
                    <a:pt x="247015" y="4761230"/>
                    <a:pt x="165481" y="4662043"/>
                  </a:cubicBezTo>
                  <a:cubicBezTo>
                    <a:pt x="113284" y="4629785"/>
                    <a:pt x="171831" y="4588510"/>
                    <a:pt x="146304" y="4566159"/>
                  </a:cubicBezTo>
                  <a:cubicBezTo>
                    <a:pt x="0" y="4473449"/>
                    <a:pt x="151130" y="4495928"/>
                    <a:pt x="124587" y="4430777"/>
                  </a:cubicBezTo>
                  <a:cubicBezTo>
                    <a:pt x="75057" y="4336035"/>
                    <a:pt x="143510" y="4247008"/>
                    <a:pt x="181229" y="4188461"/>
                  </a:cubicBezTo>
                  <a:cubicBezTo>
                    <a:pt x="287655" y="4070351"/>
                    <a:pt x="377952" y="3877184"/>
                    <a:pt x="353441" y="3840989"/>
                  </a:cubicBezTo>
                  <a:cubicBezTo>
                    <a:pt x="356489" y="3775456"/>
                    <a:pt x="444246" y="3738373"/>
                    <a:pt x="416433" y="3670300"/>
                  </a:cubicBezTo>
                  <a:cubicBezTo>
                    <a:pt x="440817" y="3625850"/>
                    <a:pt x="489839" y="3551429"/>
                    <a:pt x="543814" y="3502153"/>
                  </a:cubicBezTo>
                  <a:cubicBezTo>
                    <a:pt x="550926" y="3320289"/>
                    <a:pt x="585851" y="3252979"/>
                    <a:pt x="608838" y="3158745"/>
                  </a:cubicBezTo>
                  <a:cubicBezTo>
                    <a:pt x="658495" y="3074798"/>
                    <a:pt x="674497" y="2991612"/>
                    <a:pt x="723392" y="2921128"/>
                  </a:cubicBezTo>
                  <a:cubicBezTo>
                    <a:pt x="674116" y="2844928"/>
                    <a:pt x="740918" y="2833752"/>
                    <a:pt x="718820" y="2801240"/>
                  </a:cubicBezTo>
                  <a:cubicBezTo>
                    <a:pt x="815848" y="2672843"/>
                    <a:pt x="786130" y="2438528"/>
                    <a:pt x="764667" y="2299844"/>
                  </a:cubicBezTo>
                  <a:cubicBezTo>
                    <a:pt x="732028" y="2202054"/>
                    <a:pt x="705866" y="2152651"/>
                    <a:pt x="634111" y="2110741"/>
                  </a:cubicBezTo>
                  <a:cubicBezTo>
                    <a:pt x="649732" y="2057401"/>
                    <a:pt x="597154" y="2011300"/>
                    <a:pt x="581025" y="2017523"/>
                  </a:cubicBezTo>
                  <a:cubicBezTo>
                    <a:pt x="590423" y="1912494"/>
                    <a:pt x="540766" y="1883157"/>
                    <a:pt x="528701" y="1841882"/>
                  </a:cubicBezTo>
                  <a:cubicBezTo>
                    <a:pt x="469265" y="1788669"/>
                    <a:pt x="606679" y="1780922"/>
                    <a:pt x="532130" y="1711834"/>
                  </a:cubicBezTo>
                  <a:cubicBezTo>
                    <a:pt x="553466" y="1610107"/>
                    <a:pt x="556133" y="1557910"/>
                    <a:pt x="535813" y="1513079"/>
                  </a:cubicBezTo>
                  <a:cubicBezTo>
                    <a:pt x="520319" y="1475868"/>
                    <a:pt x="599948" y="1400811"/>
                    <a:pt x="571500" y="1407034"/>
                  </a:cubicBezTo>
                  <a:cubicBezTo>
                    <a:pt x="572770" y="1350646"/>
                    <a:pt x="535686" y="1326770"/>
                    <a:pt x="514858" y="1309879"/>
                  </a:cubicBezTo>
                  <a:cubicBezTo>
                    <a:pt x="524383" y="1286638"/>
                    <a:pt x="584200" y="1243331"/>
                    <a:pt x="590931" y="1230250"/>
                  </a:cubicBezTo>
                  <a:cubicBezTo>
                    <a:pt x="598170" y="1172465"/>
                    <a:pt x="524383" y="1159638"/>
                    <a:pt x="579374" y="1100329"/>
                  </a:cubicBezTo>
                  <a:cubicBezTo>
                    <a:pt x="541274" y="1030098"/>
                    <a:pt x="511175" y="1020700"/>
                    <a:pt x="524002" y="969646"/>
                  </a:cubicBezTo>
                  <a:cubicBezTo>
                    <a:pt x="416687" y="569088"/>
                    <a:pt x="523367" y="697993"/>
                    <a:pt x="565404" y="482982"/>
                  </a:cubicBezTo>
                  <a:cubicBezTo>
                    <a:pt x="622173" y="322581"/>
                    <a:pt x="547878" y="357379"/>
                    <a:pt x="532384" y="246889"/>
                  </a:cubicBezTo>
                  <a:cubicBezTo>
                    <a:pt x="553847" y="33401"/>
                    <a:pt x="456946" y="66675"/>
                    <a:pt x="585724" y="15367"/>
                  </a:cubicBezTo>
                  <a:cubicBezTo>
                    <a:pt x="2395220" y="33909"/>
                    <a:pt x="4303522" y="28194"/>
                    <a:pt x="6029960" y="17907"/>
                  </a:cubicBezTo>
                  <a:cubicBezTo>
                    <a:pt x="6192774" y="46482"/>
                    <a:pt x="6395974" y="0"/>
                    <a:pt x="6407531" y="36449"/>
                  </a:cubicBezTo>
                  <a:cubicBezTo>
                    <a:pt x="6414389" y="215011"/>
                    <a:pt x="6407023" y="413004"/>
                    <a:pt x="6406896" y="626110"/>
                  </a:cubicBezTo>
                  <a:cubicBezTo>
                    <a:pt x="6405626" y="1658239"/>
                    <a:pt x="6416421" y="2760345"/>
                    <a:pt x="6407785" y="3752723"/>
                  </a:cubicBezTo>
                  <a:cubicBezTo>
                    <a:pt x="6419342" y="4584446"/>
                    <a:pt x="6397371" y="5281041"/>
                    <a:pt x="6416294" y="6069076"/>
                  </a:cubicBezTo>
                  <a:close/>
                </a:path>
              </a:pathLst>
            </a:custGeom>
            <a:blipFill>
              <a:blip r:embed="rId3"/>
              <a:stretch>
                <a:fillRect l="-43563"/>
              </a:stretch>
            </a:blipFill>
          </p:spPr>
        </p:sp>
      </p:grpSp>
      <p:sp>
        <p:nvSpPr>
          <p:cNvPr id="5" name="TextBox 5"/>
          <p:cNvSpPr txBox="1"/>
          <p:nvPr/>
        </p:nvSpPr>
        <p:spPr>
          <a:xfrm>
            <a:off x="1028700" y="1009650"/>
            <a:ext cx="4765500" cy="1209778"/>
          </a:xfrm>
          <a:prstGeom prst="rect">
            <a:avLst/>
          </a:prstGeom>
        </p:spPr>
        <p:txBody>
          <a:bodyPr lIns="0" tIns="0" rIns="0" bIns="0" rtlCol="0" anchor="t">
            <a:spAutoFit/>
          </a:bodyPr>
          <a:lstStyle/>
          <a:p>
            <a:pPr>
              <a:lnSpc>
                <a:spcPts val="4627"/>
              </a:lnSpc>
            </a:pPr>
            <a:r>
              <a:rPr lang="en-US" sz="4024">
                <a:solidFill>
                  <a:srgbClr val="1A401F"/>
                </a:solidFill>
                <a:latin typeface="Hatton"/>
              </a:rPr>
              <a:t>04/</a:t>
            </a:r>
          </a:p>
          <a:p>
            <a:pPr>
              <a:lnSpc>
                <a:spcPts val="4627"/>
              </a:lnSpc>
            </a:pPr>
            <a:r>
              <a:rPr lang="en-US" sz="4024">
                <a:solidFill>
                  <a:srgbClr val="1A401F"/>
                </a:solidFill>
                <a:latin typeface="Hatton"/>
              </a:rPr>
              <a:t>EDA</a:t>
            </a:r>
          </a:p>
        </p:txBody>
      </p:sp>
      <p:sp>
        <p:nvSpPr>
          <p:cNvPr id="6" name="TextBox 6"/>
          <p:cNvSpPr txBox="1"/>
          <p:nvPr/>
        </p:nvSpPr>
        <p:spPr>
          <a:xfrm>
            <a:off x="4786040" y="8324325"/>
            <a:ext cx="6392256" cy="3439922"/>
          </a:xfrm>
          <a:prstGeom prst="rect">
            <a:avLst/>
          </a:prstGeom>
        </p:spPr>
        <p:txBody>
          <a:bodyPr lIns="0" tIns="0" rIns="0" bIns="0" rtlCol="0" anchor="t">
            <a:spAutoFit/>
          </a:bodyPr>
          <a:lstStyle/>
          <a:p>
            <a:pPr marL="392939" lvl="1" indent="-196469">
              <a:lnSpc>
                <a:spcPts val="2548"/>
              </a:lnSpc>
              <a:buFont typeface="Arial"/>
              <a:buChar char="•"/>
            </a:pPr>
            <a:r>
              <a:rPr lang="en-US" sz="1820">
                <a:solidFill>
                  <a:srgbClr val="1A401F"/>
                </a:solidFill>
                <a:latin typeface="Open Sans"/>
              </a:rPr>
              <a:t>Milk is the top food produced in both New Zealand and Australia. However, production in Australia is 8 times bigger than in New Zealand.</a:t>
            </a:r>
          </a:p>
          <a:p>
            <a:pPr marL="392939" lvl="1" indent="-196469">
              <a:lnSpc>
                <a:spcPts val="2548"/>
              </a:lnSpc>
              <a:buFont typeface="Arial"/>
              <a:buChar char="•"/>
            </a:pPr>
            <a:r>
              <a:rPr lang="en-US" sz="1820">
                <a:solidFill>
                  <a:srgbClr val="1A401F"/>
                </a:solidFill>
                <a:latin typeface="Open Sans"/>
              </a:rPr>
              <a:t>Production of foods derived from plant origin is predominant in both countries.</a:t>
            </a:r>
          </a:p>
          <a:p>
            <a:pPr>
              <a:lnSpc>
                <a:spcPts val="2548"/>
              </a:lnSpc>
            </a:pPr>
            <a:endParaRPr lang="en-US" sz="1820">
              <a:solidFill>
                <a:srgbClr val="1A401F"/>
              </a:solidFill>
              <a:latin typeface="Open Sans"/>
            </a:endParaRPr>
          </a:p>
          <a:p>
            <a:pPr>
              <a:lnSpc>
                <a:spcPts val="2548"/>
              </a:lnSpc>
            </a:pPr>
            <a:endParaRPr lang="en-US" sz="1820">
              <a:solidFill>
                <a:srgbClr val="1A401F"/>
              </a:solidFill>
              <a:latin typeface="Open Sans"/>
            </a:endParaRPr>
          </a:p>
          <a:p>
            <a:pPr>
              <a:lnSpc>
                <a:spcPts val="2548"/>
              </a:lnSpc>
            </a:pPr>
            <a:endParaRPr lang="en-US" sz="1820">
              <a:solidFill>
                <a:srgbClr val="1A401F"/>
              </a:solidFill>
              <a:latin typeface="Open Sans"/>
            </a:endParaRPr>
          </a:p>
          <a:p>
            <a:pPr>
              <a:lnSpc>
                <a:spcPts val="2548"/>
              </a:lnSpc>
            </a:pPr>
            <a:endParaRPr lang="en-US" sz="1820">
              <a:solidFill>
                <a:srgbClr val="1A401F"/>
              </a:solidFill>
              <a:latin typeface="Open Sans"/>
            </a:endParaRPr>
          </a:p>
          <a:p>
            <a:pPr>
              <a:lnSpc>
                <a:spcPts val="2548"/>
              </a:lnSpc>
            </a:pPr>
            <a:endParaRPr lang="en-US" sz="1820">
              <a:solidFill>
                <a:srgbClr val="1A401F"/>
              </a:solidFill>
              <a:latin typeface="Open Sans"/>
            </a:endParaRPr>
          </a:p>
          <a:p>
            <a:pPr>
              <a:lnSpc>
                <a:spcPts val="2548"/>
              </a:lnSpc>
            </a:pPr>
            <a:endParaRPr lang="en-US" sz="1820">
              <a:solidFill>
                <a:srgbClr val="1A401F"/>
              </a:solidFill>
              <a:latin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771</Words>
  <Application>Microsoft Macintosh PowerPoint</Application>
  <PresentationFormat>Custom</PresentationFormat>
  <Paragraphs>139</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Ovo Bold</vt:lpstr>
      <vt:lpstr>Open Sans Bold</vt:lpstr>
      <vt:lpstr>Hatton</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Healthy</dc:title>
  <cp:lastModifiedBy>Microsoft Office User</cp:lastModifiedBy>
  <cp:revision>4</cp:revision>
  <dcterms:created xsi:type="dcterms:W3CDTF">2006-08-16T00:00:00Z</dcterms:created>
  <dcterms:modified xsi:type="dcterms:W3CDTF">2023-04-14T22:23:43Z</dcterms:modified>
  <dc:identifier>DAFgExIBPwg</dc:identifier>
</cp:coreProperties>
</file>